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69"/>
  </p:notesMasterIdLst>
  <p:handoutMasterIdLst>
    <p:handoutMasterId r:id="rId70"/>
  </p:handoutMasterIdLst>
  <p:sldIdLst>
    <p:sldId id="587" r:id="rId2"/>
    <p:sldId id="763" r:id="rId3"/>
    <p:sldId id="744" r:id="rId4"/>
    <p:sldId id="779" r:id="rId5"/>
    <p:sldId id="787" r:id="rId6"/>
    <p:sldId id="745" r:id="rId7"/>
    <p:sldId id="786" r:id="rId8"/>
    <p:sldId id="804" r:id="rId9"/>
    <p:sldId id="752" r:id="rId10"/>
    <p:sldId id="801" r:id="rId11"/>
    <p:sldId id="788" r:id="rId12"/>
    <p:sldId id="799" r:id="rId13"/>
    <p:sldId id="713" r:id="rId14"/>
    <p:sldId id="674" r:id="rId15"/>
    <p:sldId id="803" r:id="rId16"/>
    <p:sldId id="611" r:id="rId17"/>
    <p:sldId id="789" r:id="rId18"/>
    <p:sldId id="767" r:id="rId19"/>
    <p:sldId id="790" r:id="rId20"/>
    <p:sldId id="791" r:id="rId21"/>
    <p:sldId id="792" r:id="rId22"/>
    <p:sldId id="627" r:id="rId23"/>
    <p:sldId id="730" r:id="rId24"/>
    <p:sldId id="743" r:id="rId25"/>
    <p:sldId id="793" r:id="rId26"/>
    <p:sldId id="726" r:id="rId27"/>
    <p:sldId id="727" r:id="rId28"/>
    <p:sldId id="688" r:id="rId29"/>
    <p:sldId id="742" r:id="rId30"/>
    <p:sldId id="794" r:id="rId31"/>
    <p:sldId id="635" r:id="rId32"/>
    <p:sldId id="802" r:id="rId33"/>
    <p:sldId id="766" r:id="rId34"/>
    <p:sldId id="805" r:id="rId35"/>
    <p:sldId id="755" r:id="rId36"/>
    <p:sldId id="795" r:id="rId37"/>
    <p:sldId id="636" r:id="rId38"/>
    <p:sldId id="712" r:id="rId39"/>
    <p:sldId id="782" r:id="rId40"/>
    <p:sldId id="698" r:id="rId41"/>
    <p:sldId id="796" r:id="rId42"/>
    <p:sldId id="776" r:id="rId43"/>
    <p:sldId id="765" r:id="rId44"/>
    <p:sldId id="757" r:id="rId45"/>
    <p:sldId id="781" r:id="rId46"/>
    <p:sldId id="797" r:id="rId47"/>
    <p:sldId id="764" r:id="rId48"/>
    <p:sldId id="760" r:id="rId49"/>
    <p:sldId id="783" r:id="rId50"/>
    <p:sldId id="798" r:id="rId51"/>
    <p:sldId id="784" r:id="rId52"/>
    <p:sldId id="761" r:id="rId53"/>
    <p:sldId id="771" r:id="rId54"/>
    <p:sldId id="772" r:id="rId55"/>
    <p:sldId id="773" r:id="rId56"/>
    <p:sldId id="800" r:id="rId57"/>
    <p:sldId id="777" r:id="rId58"/>
    <p:sldId id="666" r:id="rId59"/>
    <p:sldId id="651" r:id="rId60"/>
    <p:sldId id="652" r:id="rId61"/>
    <p:sldId id="653" r:id="rId62"/>
    <p:sldId id="768" r:id="rId63"/>
    <p:sldId id="769" r:id="rId64"/>
    <p:sldId id="770" r:id="rId65"/>
    <p:sldId id="775" r:id="rId66"/>
    <p:sldId id="655" r:id="rId67"/>
    <p:sldId id="753" r:id="rId68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Eddy" initials="JE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1" autoAdjust="0"/>
    <p:restoredTop sz="68806" autoAdjust="0"/>
  </p:normalViewPr>
  <p:slideViewPr>
    <p:cSldViewPr>
      <p:cViewPr varScale="1">
        <p:scale>
          <a:sx n="46" d="100"/>
          <a:sy n="46" d="100"/>
        </p:scale>
        <p:origin x="-127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197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630" y="-120"/>
      </p:cViewPr>
      <p:guideLst>
        <p:guide orient="horz" pos="2928"/>
        <p:guide pos="216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5-23T10:54:23.041" idx="5">
    <p:pos x="10" y="10"/>
    <p:text>Add some description of U-87 here; explain that the reconstruction is, in effect, specific to U-87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3550"/>
          </a:xfrm>
          <a:prstGeom prst="rect">
            <a:avLst/>
          </a:prstGeom>
        </p:spPr>
        <p:txBody>
          <a:bodyPr vert="horz" lIns="87444" tIns="43722" rIns="87444" bIns="43722" rtlCol="0"/>
          <a:lstStyle>
            <a:lvl1pPr algn="l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3550"/>
          </a:xfrm>
          <a:prstGeom prst="rect">
            <a:avLst/>
          </a:prstGeom>
        </p:spPr>
        <p:txBody>
          <a:bodyPr vert="horz" lIns="87444" tIns="43722" rIns="87444" bIns="43722" rtlCol="0"/>
          <a:lstStyle>
            <a:lvl1pPr algn="r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B78D69D-B65B-4F73-BCCF-42FF66DBCD1C}" type="datetimeFigureOut">
              <a:rPr lang="en-US"/>
              <a:pPr>
                <a:defRPr/>
              </a:pPr>
              <a:t>5/24/2011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263"/>
            <a:ext cx="2982913" cy="463550"/>
          </a:xfrm>
          <a:prstGeom prst="rect">
            <a:avLst/>
          </a:prstGeom>
        </p:spPr>
        <p:txBody>
          <a:bodyPr vert="horz" lIns="87444" tIns="43722" rIns="87444" bIns="43722" rtlCol="0" anchor="b"/>
          <a:lstStyle>
            <a:lvl1pPr algn="l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31263"/>
            <a:ext cx="2982912" cy="463550"/>
          </a:xfrm>
          <a:prstGeom prst="rect">
            <a:avLst/>
          </a:prstGeom>
        </p:spPr>
        <p:txBody>
          <a:bodyPr vert="horz" lIns="87444" tIns="43722" rIns="87444" bIns="43722" rtlCol="0" anchor="b"/>
          <a:lstStyle>
            <a:lvl1pPr algn="r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837F76D-E719-46B1-92D1-063A7B3AE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0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355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355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5DB90D1-8015-4DA3-B8FA-F9684AA444E5}" type="datetimeFigureOut">
              <a:rPr lang="en-US"/>
              <a:pPr>
                <a:defRPr/>
              </a:pPr>
              <a:t>5/24/2011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8500"/>
            <a:ext cx="46466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3863" cy="4181475"/>
          </a:xfrm>
          <a:prstGeom prst="rect">
            <a:avLst/>
          </a:prstGeom>
        </p:spPr>
        <p:txBody>
          <a:bodyPr vert="horz" lIns="92437" tIns="46219" rIns="92437" bIns="4621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263"/>
            <a:ext cx="2982913" cy="46355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31263"/>
            <a:ext cx="2982912" cy="46355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E527A3A1-0B48-41F7-9D98-2FB458BB5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9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49BA5D-AA5B-417F-AF06-B57FF951DFC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At the molecular level: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silico</a:t>
            </a:r>
            <a:r>
              <a:rPr lang="en-US" baseline="0" dirty="0" smtClean="0"/>
              <a:t> models of cancer include: (1) statistical models inferred from high-throughput data, (2) biochemical reaction networks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Both represent systems level analysis of many individual components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Statistical approaches evaluate expression for thousands of genes to establish models for classification, or to infer regulatory networks that can predict expression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Biochemical reaction networks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Mechanistic, based on physical rules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Constructed from databases &amp; literature; genome is key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Well-established procedures for reconstruction and analysis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BRNs can be used for: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predictive modeling and simulation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platform for </a:t>
            </a:r>
            <a:r>
              <a:rPr lang="en-US" baseline="0" dirty="0" err="1" smtClean="0"/>
              <a:t>anlysis</a:t>
            </a:r>
            <a:r>
              <a:rPr lang="en-US" baseline="0" dirty="0" smtClean="0"/>
              <a:t> of high throughput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silico</a:t>
            </a:r>
            <a:r>
              <a:rPr lang="en-US" baseline="0" dirty="0" smtClean="0"/>
              <a:t> models of cancer include: (1) statistical models inferred from high-throughput data, (2) biochemical reaction networks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Both represent systems level analysis of many individual components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Statistical approaches evaluate expression for thousands of genes to establish models for classification, or to infer regulatory networks that can predict expression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Biochemical reaction networks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Mechanistic, based on physical rules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Constructed from databases &amp; literature; genome is key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Well-established procedures for reconstruction and analysis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BRNs can be used for: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predictive modeling and simulation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platform for </a:t>
            </a:r>
            <a:r>
              <a:rPr lang="en-US" baseline="0" dirty="0" err="1" smtClean="0"/>
              <a:t>anlysis</a:t>
            </a:r>
            <a:r>
              <a:rPr lang="en-US" baseline="0" dirty="0" smtClean="0"/>
              <a:t> of high throughput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8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2E348-6AFB-4278-944B-78A1E521338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Diseased</a:t>
            </a:r>
            <a:r>
              <a:rPr lang="en-US" baseline="0" dirty="0" smtClean="0">
                <a:latin typeface="Arial" charset="0"/>
              </a:rPr>
              <a:t> cells arise from </a:t>
            </a:r>
            <a:r>
              <a:rPr lang="en-US" i="1" baseline="0" dirty="0" smtClean="0">
                <a:latin typeface="Arial" charset="0"/>
              </a:rPr>
              <a:t>interactions</a:t>
            </a:r>
            <a:r>
              <a:rPr lang="en-US" i="0" baseline="0" dirty="0" smtClean="0">
                <a:latin typeface="Arial" charset="0"/>
              </a:rPr>
              <a:t> among molecular agents in networks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en-US" i="0" baseline="0" dirty="0" smtClean="0">
              <a:latin typeface="Arial" charset="0"/>
            </a:endParaRP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i="0" baseline="0" dirty="0" smtClean="0">
                <a:latin typeface="Arial" charset="0"/>
              </a:rPr>
              <a:t>Previous network </a:t>
            </a:r>
            <a:r>
              <a:rPr lang="en-US" i="0" baseline="0" dirty="0" err="1" smtClean="0">
                <a:latin typeface="Arial" charset="0"/>
              </a:rPr>
              <a:t>analyes</a:t>
            </a:r>
            <a:r>
              <a:rPr lang="en-US" i="0" baseline="0" dirty="0" smtClean="0">
                <a:latin typeface="Arial" charset="0"/>
              </a:rPr>
              <a:t> treat networks </a:t>
            </a:r>
            <a:r>
              <a:rPr lang="en-US" i="0" baseline="0" dirty="0" err="1" smtClean="0">
                <a:latin typeface="Arial" charset="0"/>
              </a:rPr>
              <a:t>wholistically</a:t>
            </a:r>
            <a:r>
              <a:rPr lang="en-US" i="0" baseline="0" dirty="0" smtClean="0">
                <a:latin typeface="Arial" charset="0"/>
              </a:rPr>
              <a:t>, do not account for combinatorial interactions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en-US" i="0" baseline="0" dirty="0" smtClean="0">
              <a:latin typeface="Arial" charset="0"/>
            </a:endParaRP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i="0" baseline="0" dirty="0" smtClean="0">
                <a:latin typeface="Arial" charset="0"/>
              </a:rPr>
              <a:t>Findings with the TSP algorithm show that even relationships among pairs of genes can be informative; relative expression reversal</a:t>
            </a:r>
            <a:endParaRPr lang="en-US" i="1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E2E348-6AFB-4278-944B-78A1E521338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Diseased</a:t>
            </a:r>
            <a:r>
              <a:rPr lang="en-US" baseline="0" dirty="0" smtClean="0">
                <a:latin typeface="Arial" charset="0"/>
              </a:rPr>
              <a:t> cells arise from </a:t>
            </a:r>
            <a:r>
              <a:rPr lang="en-US" i="1" baseline="0" dirty="0" smtClean="0">
                <a:latin typeface="Arial" charset="0"/>
              </a:rPr>
              <a:t>interactions</a:t>
            </a:r>
            <a:r>
              <a:rPr lang="en-US" i="0" baseline="0" dirty="0" smtClean="0">
                <a:latin typeface="Arial" charset="0"/>
              </a:rPr>
              <a:t> among molecular agents in networks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en-US" i="0" baseline="0" dirty="0" smtClean="0">
              <a:latin typeface="Arial" charset="0"/>
            </a:endParaRP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i="0" baseline="0" dirty="0" smtClean="0">
                <a:latin typeface="Arial" charset="0"/>
              </a:rPr>
              <a:t>Previous network </a:t>
            </a:r>
            <a:r>
              <a:rPr lang="en-US" i="0" baseline="0" dirty="0" err="1" smtClean="0">
                <a:latin typeface="Arial" charset="0"/>
              </a:rPr>
              <a:t>analyes</a:t>
            </a:r>
            <a:r>
              <a:rPr lang="en-US" i="0" baseline="0" dirty="0" smtClean="0">
                <a:latin typeface="Arial" charset="0"/>
              </a:rPr>
              <a:t> treat networks </a:t>
            </a:r>
            <a:r>
              <a:rPr lang="en-US" i="0" baseline="0" dirty="0" err="1" smtClean="0">
                <a:latin typeface="Arial" charset="0"/>
              </a:rPr>
              <a:t>wholistically</a:t>
            </a:r>
            <a:r>
              <a:rPr lang="en-US" i="0" baseline="0" dirty="0" smtClean="0">
                <a:latin typeface="Arial" charset="0"/>
              </a:rPr>
              <a:t>, do not account for combinatorial interactions</a:t>
            </a: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endParaRPr lang="en-US" i="0" baseline="0" dirty="0" smtClean="0">
              <a:latin typeface="Arial" charset="0"/>
            </a:endParaRPr>
          </a:p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i="0" baseline="0" dirty="0" smtClean="0">
                <a:latin typeface="Arial" charset="0"/>
              </a:rPr>
              <a:t>Findings with the TSP algorithm show that even relationships among pairs of genes can be informative; relative expression reversal</a:t>
            </a:r>
            <a:endParaRPr lang="en-US" i="1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Developed a new approach called DIRAC that</a:t>
            </a:r>
            <a:r>
              <a:rPr lang="en-US" baseline="0" dirty="0" smtClean="0">
                <a:latin typeface="Arial" charset="0"/>
              </a:rPr>
              <a:t> uses relative expression values of genes to quantify networks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DIRAC extends the relative expression reversal concept to networks: pairwise comparisons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Measures how rankings differ within and between different phenotypes and disease states</a:t>
            </a:r>
            <a:endParaRPr lang="en-US" dirty="0" smtClean="0">
              <a:latin typeface="Arial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831B4E9-4FD5-455C-8B46-EA2BF3CC43A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Developed a new approach called DIRAC that</a:t>
            </a:r>
            <a:r>
              <a:rPr lang="en-US" baseline="0" dirty="0" smtClean="0">
                <a:latin typeface="Arial" charset="0"/>
              </a:rPr>
              <a:t> uses relative expression values of genes to quantify networks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DIRAC extends the relative expression reversal concept to networks: pairwise comparisons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Measures how rankings differ within and between different phenotypes and disease states</a:t>
            </a:r>
            <a:endParaRPr lang="en-US" dirty="0" smtClean="0">
              <a:latin typeface="Arial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831B4E9-4FD5-455C-8B46-EA2BF3CC43A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population level, DIRAC contrasts</a:t>
            </a:r>
            <a:r>
              <a:rPr lang="en-US" baseline="0" dirty="0" smtClean="0">
                <a:latin typeface="Arial" charset="0"/>
              </a:rPr>
              <a:t> two scenarios: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is consistently ranked across samples of the same phenotype: tightly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1.0)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ranking is varied from sample to sample: loosely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0.5)</a:t>
            </a:r>
            <a:endParaRPr lang="en-US" dirty="0" smtClean="0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8E4778-5962-42CC-8FB8-E9C21F6C6C8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population level, DIRAC contrasts</a:t>
            </a:r>
            <a:r>
              <a:rPr lang="en-US" baseline="0" dirty="0" smtClean="0">
                <a:latin typeface="Arial" charset="0"/>
              </a:rPr>
              <a:t> two scenarios: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is consistently ranked across samples of the same phenotype: tightly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1.0)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ranking is varied from sample to sample: loosely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0.5)</a:t>
            </a:r>
            <a:endParaRPr lang="en-US" dirty="0" smtClean="0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8E4778-5962-42CC-8FB8-E9C21F6C6C8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2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population level, DIRAC contrasts</a:t>
            </a:r>
            <a:r>
              <a:rPr lang="en-US" baseline="0" dirty="0" smtClean="0">
                <a:latin typeface="Arial" charset="0"/>
              </a:rPr>
              <a:t> two scenarios: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is consistently ranked across samples of the same phenotype: tightly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1.0)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ranking is varied from sample to sample: loosely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0.5)</a:t>
            </a:r>
            <a:endParaRPr lang="en-US" dirty="0" smtClean="0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8E4778-5962-42CC-8FB8-E9C21F6C6C8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population level, DIRAC contrasts</a:t>
            </a:r>
            <a:r>
              <a:rPr lang="en-US" baseline="0" dirty="0" smtClean="0">
                <a:latin typeface="Arial" charset="0"/>
              </a:rPr>
              <a:t> two scenarios: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is consistently ranked across samples of the same phenotype: tightly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1.0)</a:t>
            </a:r>
          </a:p>
          <a:p>
            <a:pPr marL="628650" lvl="1" indent="-171450" eaLnBrk="1" hangingPunct="1">
              <a:spcBef>
                <a:spcPct val="0"/>
              </a:spcBef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- Network ranking is varied from sample to sample: loosely regulated (</a:t>
            </a:r>
            <a:r>
              <a:rPr lang="en-US" baseline="0" dirty="0" err="1" smtClean="0">
                <a:latin typeface="Arial" charset="0"/>
              </a:rPr>
              <a:t>mu_R</a:t>
            </a:r>
            <a:r>
              <a:rPr lang="en-US" baseline="0" dirty="0" smtClean="0">
                <a:latin typeface="Arial" charset="0"/>
              </a:rPr>
              <a:t> ~ 0.5)</a:t>
            </a:r>
            <a:endParaRPr lang="en-US" dirty="0" smtClean="0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8E4778-5962-42CC-8FB8-E9C21F6C6C88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An informative application of this measure is to identify networks tightly regulated in one phenotype, but not in another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The FIBRINOLYSIS</a:t>
            </a:r>
            <a:r>
              <a:rPr lang="en-US" baseline="0" dirty="0" smtClean="0">
                <a:latin typeface="Arial" charset="0"/>
              </a:rPr>
              <a:t> network is more tightly regulated in normal prostate than in metastatic prostate cancer (significant difference)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Inspecting all networks with significant difference in conservation shows an overwhelming majority are more tightly regulated in normal</a:t>
            </a:r>
            <a:endParaRPr lang="en-US" dirty="0" smtClean="0">
              <a:latin typeface="Arial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51C8D-31CA-489D-BD54-A2D9AC2E4E92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An informative application of this measure is to identify networks tightly regulated in one phenotype, but not in another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The FIBRINOLYSIS</a:t>
            </a:r>
            <a:r>
              <a:rPr lang="en-US" baseline="0" dirty="0" smtClean="0">
                <a:latin typeface="Arial" charset="0"/>
              </a:rPr>
              <a:t> network is more tightly regulated in normal prostate than in metastatic prostate cancer (significant difference)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Inspecting all networks with significant difference in conservation shows an overwhelming majority are more tightly regulated in normal</a:t>
            </a:r>
            <a:endParaRPr lang="en-US" dirty="0" smtClean="0">
              <a:latin typeface="Arial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C9414ED-6E75-44D6-99AA-DBCD966E0829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Extending</a:t>
            </a:r>
            <a:r>
              <a:rPr lang="en-US" baseline="0" dirty="0" smtClean="0">
                <a:latin typeface="Arial" charset="0"/>
              </a:rPr>
              <a:t> this analysis to a number of different binary phenotype comparisons, trend persists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Only exception is </a:t>
            </a:r>
            <a:r>
              <a:rPr lang="en-US" baseline="0" dirty="0" err="1" smtClean="0">
                <a:latin typeface="Arial" charset="0"/>
              </a:rPr>
              <a:t>Marfan</a:t>
            </a:r>
            <a:r>
              <a:rPr lang="en-US" baseline="0" dirty="0" smtClean="0">
                <a:latin typeface="Arial" charset="0"/>
              </a:rPr>
              <a:t> syndrome, which had a very limited number of genes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Concept of greater variation, looser regulation with increased malignancy—especially in cancer—is somewhat intuitive, but DIRAC provides quantification</a:t>
            </a:r>
            <a:endParaRPr lang="en-US" dirty="0" smtClean="0">
              <a:latin typeface="Arial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91A585-0A1B-448F-85F2-6BCA447295C6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Extending</a:t>
            </a:r>
            <a:r>
              <a:rPr lang="en-US" baseline="0" dirty="0" smtClean="0">
                <a:latin typeface="Arial" charset="0"/>
              </a:rPr>
              <a:t> this analysis to a number of different binary phenotype comparisons, trend persists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Only exception is </a:t>
            </a:r>
            <a:r>
              <a:rPr lang="en-US" baseline="0" dirty="0" err="1" smtClean="0">
                <a:latin typeface="Arial" charset="0"/>
              </a:rPr>
              <a:t>Marfan</a:t>
            </a:r>
            <a:r>
              <a:rPr lang="en-US" baseline="0" dirty="0" smtClean="0">
                <a:latin typeface="Arial" charset="0"/>
              </a:rPr>
              <a:t> syndrome, which had a very limited number of genes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Concept of greater variation, looser regulation with increased malignancy—especially in cancer—is somewhat intuitive, but DIRAC provides quantification</a:t>
            </a:r>
            <a:endParaRPr lang="en-US" dirty="0" smtClean="0">
              <a:latin typeface="Arial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D91A585-0A1B-448F-85F2-6BCA447295C6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Averaging rank conservation of all networks</a:t>
            </a:r>
            <a:r>
              <a:rPr lang="en-US" baseline="0" dirty="0" smtClean="0"/>
              <a:t> in a phenotype gives a sense of global network regulation for that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8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Averaging rank conservation of all networks in a phenotype gives a sense of global network regulation for that phenotype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5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Even from a more coarse-grained perspective, trend of looser regulation (more shuffling</a:t>
            </a:r>
            <a:r>
              <a:rPr lang="en-US" baseline="0" dirty="0" smtClean="0">
                <a:latin typeface="Arial" charset="0"/>
              </a:rPr>
              <a:t> of networks between samples) seems to persist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Example of prostate cancer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Example of breast cancer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EF6927-8DCF-408C-847C-4263AA03541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the sample</a:t>
            </a:r>
            <a:r>
              <a:rPr lang="en-US" baseline="0" dirty="0" smtClean="0">
                <a:latin typeface="Arial" charset="0"/>
              </a:rPr>
              <a:t> level, DIRAC can identify networks that are consistently shuffled </a:t>
            </a:r>
            <a:r>
              <a:rPr lang="en-US" i="1" baseline="0" dirty="0" smtClean="0">
                <a:latin typeface="Arial" charset="0"/>
              </a:rPr>
              <a:t>between</a:t>
            </a:r>
            <a:r>
              <a:rPr lang="en-US" baseline="0" dirty="0" smtClean="0">
                <a:latin typeface="Arial" charset="0"/>
              </a:rPr>
              <a:t> phenotypes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Define a rank difference score: positive if a sample looks like first phenotype; negative otherwise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Strong signal for all networks; identify network with best classification accuracy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40C24C-43EB-42B7-A3B7-B52E65C888B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900" baseline="0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4BC06D-2893-4F0F-8F2D-44714895F73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At the sample</a:t>
            </a:r>
            <a:r>
              <a:rPr lang="en-US" baseline="0" dirty="0" smtClean="0">
                <a:latin typeface="Arial" charset="0"/>
              </a:rPr>
              <a:t> level, DIRAC can identify networks that are consistently shuffled </a:t>
            </a:r>
            <a:r>
              <a:rPr lang="en-US" i="1" baseline="0" dirty="0" smtClean="0">
                <a:latin typeface="Arial" charset="0"/>
              </a:rPr>
              <a:t>between</a:t>
            </a:r>
            <a:r>
              <a:rPr lang="en-US" baseline="0" dirty="0" smtClean="0">
                <a:latin typeface="Arial" charset="0"/>
              </a:rPr>
              <a:t> phenotypes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Define a rank difference score: positive if a sample looks like first phenotype; negative otherwise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Strong signal for all networks; identify network with best classification accuracy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40C24C-43EB-42B7-A3B7-B52E65C888B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DIRAC classification performs well when other methods do well; when DIRAC fails, so do others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latin typeface="Arial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latin typeface="Arial" charset="0"/>
              </a:rPr>
              <a:t>Predictive accuracy becomes a strong measure for the validity of the perturbed network being a reproducible hallmark of the disease phenotype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latin typeface="Arial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latin typeface="Arial" charset="0"/>
              </a:rPr>
              <a:t>Extensions</a:t>
            </a:r>
            <a:r>
              <a:rPr lang="en-US" baseline="0" dirty="0" smtClean="0">
                <a:latin typeface="Arial" charset="0"/>
              </a:rPr>
              <a:t> of DIRAC aim to improve accuracy in poor cases</a:t>
            </a:r>
            <a:endParaRPr lang="en-US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61483-4DAB-4D89-BE60-63AAA417F40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1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Networks defined a priori in pathway databases may not be representative of </a:t>
            </a:r>
            <a:r>
              <a:rPr lang="en-US" dirty="0" err="1" smtClean="0"/>
              <a:t>functioining</a:t>
            </a:r>
            <a:r>
              <a:rPr lang="en-US" dirty="0" smtClean="0"/>
              <a:t> sets of genes in a particular phenotype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Protein-protein</a:t>
            </a:r>
            <a:r>
              <a:rPr lang="en-US" baseline="0" dirty="0" smtClean="0"/>
              <a:t> interaction networks clearly </a:t>
            </a:r>
            <a:r>
              <a:rPr lang="en-US" baseline="0" dirty="0" err="1" smtClean="0"/>
              <a:t>dilineate</a:t>
            </a:r>
            <a:r>
              <a:rPr lang="en-US" baseline="0" dirty="0" smtClean="0"/>
              <a:t> interacting members of networks, restricting search for modifications; translates well to reconstructed network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Using PPI data obtained from </a:t>
            </a:r>
            <a:r>
              <a:rPr lang="en-US" baseline="0" dirty="0" err="1" smtClean="0"/>
              <a:t>BioGRID</a:t>
            </a:r>
            <a:r>
              <a:rPr lang="en-US" baseline="0" dirty="0" smtClean="0"/>
              <a:t> and HPRD databases, link communities method was use to define </a:t>
            </a:r>
            <a:r>
              <a:rPr lang="en-US" baseline="0" dirty="0" err="1" smtClean="0"/>
              <a:t>subnetworks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Within cross-validation (to avoid </a:t>
            </a:r>
            <a:r>
              <a:rPr lang="en-US" baseline="0" dirty="0" err="1" smtClean="0"/>
              <a:t>overfitting</a:t>
            </a:r>
            <a:r>
              <a:rPr lang="en-US" baseline="0" dirty="0" smtClean="0"/>
              <a:t>), SFFS used to adaptively grow or shrink networks to improve performance (accuracy)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Even though seed </a:t>
            </a:r>
            <a:r>
              <a:rPr lang="en-US" baseline="0" dirty="0" err="1" smtClean="0"/>
              <a:t>subnetworks</a:t>
            </a:r>
            <a:r>
              <a:rPr lang="en-US" baseline="0" dirty="0" smtClean="0"/>
              <a:t> may not be constructed specific to phenotypes, learned networks are more representative of differences between phenotypes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8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Networks defined a priori in pathway databases may not be representative of </a:t>
            </a:r>
            <a:r>
              <a:rPr lang="en-US" dirty="0" err="1" smtClean="0"/>
              <a:t>functioining</a:t>
            </a:r>
            <a:r>
              <a:rPr lang="en-US" dirty="0" smtClean="0"/>
              <a:t> sets of genes in a particular phenotype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Protein-protein</a:t>
            </a:r>
            <a:r>
              <a:rPr lang="en-US" baseline="0" dirty="0" smtClean="0"/>
              <a:t> interaction networks clearly </a:t>
            </a:r>
            <a:r>
              <a:rPr lang="en-US" baseline="0" dirty="0" err="1" smtClean="0"/>
              <a:t>dilineate</a:t>
            </a:r>
            <a:r>
              <a:rPr lang="en-US" baseline="0" dirty="0" smtClean="0"/>
              <a:t> interacting members of networks, restricting search for modifications; translates well to reconstructed network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Using PPI data obtained from </a:t>
            </a:r>
            <a:r>
              <a:rPr lang="en-US" baseline="0" dirty="0" err="1" smtClean="0"/>
              <a:t>BioGRID</a:t>
            </a:r>
            <a:r>
              <a:rPr lang="en-US" baseline="0" dirty="0" smtClean="0"/>
              <a:t> and HPRD databases, link communities method was use to define </a:t>
            </a:r>
            <a:r>
              <a:rPr lang="en-US" baseline="0" dirty="0" err="1" smtClean="0"/>
              <a:t>subnetworks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Within cross-validation (to avoid </a:t>
            </a:r>
            <a:r>
              <a:rPr lang="en-US" baseline="0" dirty="0" err="1" smtClean="0"/>
              <a:t>overfitting</a:t>
            </a:r>
            <a:r>
              <a:rPr lang="en-US" baseline="0" dirty="0" smtClean="0"/>
              <a:t>), SFFS used to adaptively grow or shrink networks to improve performance (accuracy)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Even though seed </a:t>
            </a:r>
            <a:r>
              <a:rPr lang="en-US" baseline="0" dirty="0" err="1" smtClean="0"/>
              <a:t>subnetworks</a:t>
            </a:r>
            <a:r>
              <a:rPr lang="en-US" baseline="0" dirty="0" smtClean="0"/>
              <a:t> may not be constructed specific to phenotypes, learned networks are more representative of differences between phenotypes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18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Numerous </a:t>
            </a:r>
            <a:r>
              <a:rPr lang="en-US" baseline="0" dirty="0" smtClean="0"/>
              <a:t>studies have found that multiple networks are perturbed in cancer; analyzing “networks of networks” to examine how network activity changes relative to others may yield further insight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define network families based on structure of Gene Ontology, where members are “children” of the same GO term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Treating networks within families as variables instead of genes (network expression can be calculated as mean of gene expression), apply previously developed RXA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5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Numerous </a:t>
            </a:r>
            <a:r>
              <a:rPr lang="en-US" baseline="0" dirty="0" smtClean="0"/>
              <a:t>studies have found that multiple networks are perturbed in cancer; analyzing “networks of networks” to examine how network activity changes relative to others may yield further insight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define network families based on structure of Gene Ontology, where members are “children” of the same GO term: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Treating networks within families as variables instead of genes (network expression can be calculated as mean of gene expression), apply previously developed RXA algorithms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Example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applying TSP to GO terms w/out restricting to families yields following top pair for breast cancer: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baseline="0" dirty="0" smtClean="0"/>
              <a:t>-- molybdenum ion binding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baseline="0" dirty="0" smtClean="0"/>
              <a:t>-- positive regulation of follicle-stimulating hormone secretion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restricted to GO terms in the same family: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baseline="0" dirty="0" smtClean="0"/>
              <a:t>-- </a:t>
            </a:r>
            <a:r>
              <a:rPr lang="en-US" baseline="0" dirty="0" err="1" smtClean="0"/>
              <a:t>insuline</a:t>
            </a:r>
            <a:r>
              <a:rPr lang="en-US" baseline="0" dirty="0" smtClean="0"/>
              <a:t>-like growth factor receptor binding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baseline="0" dirty="0" smtClean="0"/>
              <a:t>-- transforming growth factor beta receptor binding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5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DIRAC is a novel technique for identifying and measuring network-level perturbations based on relative expression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identified networks that are tightly and loosely regulated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observed strong trend of network deregulation in disease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identified variably expressed networks that represent robust differences between disease states</a:t>
            </a: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3B3737-6093-49A7-ACD5-1DA1FE7951D3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Studies</a:t>
            </a:r>
            <a:r>
              <a:rPr lang="en-US" baseline="0" dirty="0" smtClean="0"/>
              <a:t> had previously modeled human metabolism on smaller scales (red blood cell, mitochondria); reconstruction of global metabolic network signified a major milestone in human systems biology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Human Recon 1 represents all known metabolic reactions encoded by the human genome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Sense of scope given by network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53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Study published in Nature Biotech estimated</a:t>
            </a:r>
            <a:r>
              <a:rPr lang="en-US" baseline="0" dirty="0" smtClean="0"/>
              <a:t> that only a limited subset of the full metabolic range is active in any specific tissue type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Recon 1 not accurate representation of metabolism  in GBM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To identify this subset in GBM, we can begin with the full</a:t>
            </a:r>
            <a:r>
              <a:rPr lang="en-US" baseline="0" dirty="0" smtClean="0"/>
              <a:t> generic model and systematically prune reactions lacking evidence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Cancer is</a:t>
            </a:r>
            <a:r>
              <a:rPr lang="en-US" baseline="0" dirty="0" smtClean="0"/>
              <a:t> complex, malignancy arises from convolution of numerous biological phenomena on multiple scales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Does not arise from any single mutation, but from the net affect of multiple interacting </a:t>
            </a:r>
            <a:r>
              <a:rPr lang="en-US" baseline="0" dirty="0" err="1" smtClean="0"/>
              <a:t>abberant</a:t>
            </a:r>
            <a:r>
              <a:rPr lang="en-US" baseline="0" dirty="0" smtClean="0"/>
              <a:t> components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Genetic effects convoluted with various other changes, each frequently involving large numbers of interacting agents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Confounding factor: distribution of mutations differs in each GBM patient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05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Study published in Nature Biotech estimated</a:t>
            </a:r>
            <a:r>
              <a:rPr lang="en-US" baseline="0" dirty="0" smtClean="0"/>
              <a:t> that only a limited subset of the full metabolic range is active in any specific tissue type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To identify this subset in GBM, we can begin with the full</a:t>
            </a:r>
            <a:r>
              <a:rPr lang="en-US" baseline="0" dirty="0" smtClean="0"/>
              <a:t> generic model and systematically prune reactions lacking evidence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6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MBA</a:t>
            </a:r>
            <a:r>
              <a:rPr lang="en-US" baseline="0" dirty="0" smtClean="0"/>
              <a:t> developed in the groups of </a:t>
            </a:r>
            <a:r>
              <a:rPr lang="en-US" baseline="0" dirty="0" err="1" smtClean="0"/>
              <a:t>Eytan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Ruppin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Tomer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Shlomi</a:t>
            </a:r>
            <a:r>
              <a:rPr lang="en-US" baseline="0" dirty="0" smtClean="0"/>
              <a:t> (Tel Aviv) to reconstruct metabolic network specific to the liver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Based on two tissue-specific cores: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TC1, high-confidence; in our case, protein expression for U-87 from HPA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TC2, moderate-confidence; for GBM, gene expression from GEO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Since we’re using U-87 cell lines for the primary source of evidence to reconstruct the network, the model in effect </a:t>
            </a:r>
            <a:r>
              <a:rPr lang="en-US" baseline="0" smtClean="0"/>
              <a:t>becomes specific to U-87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Goal is to remove reactions, ensuring that all TC1 reactions must remain </a:t>
            </a:r>
            <a:r>
              <a:rPr lang="en-US" baseline="0" dirty="0" err="1" smtClean="0"/>
              <a:t>activateable</a:t>
            </a:r>
            <a:r>
              <a:rPr lang="en-US" baseline="0" dirty="0" smtClean="0"/>
              <a:t>, maximize TC2 reactions, and minimize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2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Overview of the process for reconstructing the GBM metabolic network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After generating draft network from MBA,</a:t>
            </a:r>
            <a:r>
              <a:rPr lang="en-US" baseline="0" dirty="0" smtClean="0"/>
              <a:t> iteratively refine using model simulations and metabolomics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1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Metabolomics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profling</a:t>
            </a:r>
            <a:r>
              <a:rPr lang="en-US" baseline="0" dirty="0" smtClean="0"/>
              <a:t> to be performed using U-87 cell lines under various conditions to provide data for comparison with model simulations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Will initially perform qualitative metabolomics (presence) to aid in </a:t>
            </a:r>
            <a:r>
              <a:rPr lang="en-US" baseline="0" dirty="0" err="1" smtClean="0"/>
              <a:t>gapfilling</a:t>
            </a:r>
            <a:r>
              <a:rPr lang="en-US" baseline="0" dirty="0" smtClean="0"/>
              <a:t> and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4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Constraint-based</a:t>
            </a:r>
            <a:r>
              <a:rPr lang="en-US" baseline="0" dirty="0" smtClean="0"/>
              <a:t> analysis restricts functional states of a network according to PC laws, known stoichiometric relationships, and other constraints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Linear algebra and optimization tools used to determine steady-state flux distribution, given defined cellular objective; in this case, we assume optimal growth (characteristic phenotype in many cancers)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Simulate in variety of conditions, compare to experimental measurements from U-87 cell lines to validate and refine the model as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24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Constraint-based</a:t>
            </a:r>
            <a:r>
              <a:rPr lang="en-US" baseline="0" dirty="0" smtClean="0"/>
              <a:t> analysis restricts functional states of a network according to PC laws, known stoichiometric relationships, and other constraints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Linear algebra and optimization tools used to determine steady-state flux distribution, given defined cellular objective; in this case, we assume optimal growth (characteristic phenotype in many cancers)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Simulate in variety of conditions, compare to experimental measurements from U-87 cell lines to validate and refine the model as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24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Operating on high-confidence pathways</a:t>
            </a:r>
            <a:r>
              <a:rPr lang="en-US" baseline="0" dirty="0" smtClean="0"/>
              <a:t> in the GBM metabolic network, network-level analysis tools should produce more robust and mechanistically relevant results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Map expression data for GBM and normal samples onto metabolic pathways (e.g., glycolysis, TCA cycle); pathways can be naturally grouped into larger networks according to function (e.g., energy metabolism, nucleotide synthesis)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Perturbed pathways identified will also serve as focal point for simulations and model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02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Wealth of GBM</a:t>
            </a:r>
            <a:r>
              <a:rPr lang="en-US" baseline="0" dirty="0" smtClean="0"/>
              <a:t> mutation data, in many case matched with copy number, methylation, and expression data available through TCGA; </a:t>
            </a:r>
            <a:r>
              <a:rPr lang="en-US" baseline="0" dirty="0" err="1" smtClean="0"/>
              <a:t>RNAseq</a:t>
            </a:r>
            <a:r>
              <a:rPr lang="en-US" baseline="0" dirty="0" smtClean="0"/>
              <a:t> data collected from our lab will also be examined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Distribution of mutations in GBM has been shown to differ from patient to patient; examining frequency of mutations in metabolic pathways of the model, may be able to identify functional sets of genes that are consistently altered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Map mutation data onto corresponding enzymes in GBM network, apply statistical tests for enrichment of over-representations to identify key </a:t>
            </a:r>
            <a:r>
              <a:rPr lang="en-US" baseline="0" dirty="0" err="1" smtClean="0"/>
              <a:t>subnetworks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Can also simulate the effect of specific mutations that have been reported for GBM or other cancers (i.e., loss of function, gain of function); can also impose constraints to measure </a:t>
            </a:r>
            <a:r>
              <a:rPr lang="en-US" baseline="0" dirty="0" err="1" smtClean="0"/>
              <a:t>qualitiative</a:t>
            </a:r>
            <a:r>
              <a:rPr lang="en-US" baseline="0" dirty="0" smtClean="0"/>
              <a:t> effects of perturbations in signaling or regulatory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4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Wealth of GBM</a:t>
            </a:r>
            <a:r>
              <a:rPr lang="en-US" baseline="0" dirty="0" smtClean="0"/>
              <a:t> mutation data, in many case matched with copy number, methylation, and expression data available through TCGA; </a:t>
            </a:r>
            <a:r>
              <a:rPr lang="en-US" baseline="0" dirty="0" err="1" smtClean="0"/>
              <a:t>RNAseq</a:t>
            </a:r>
            <a:r>
              <a:rPr lang="en-US" baseline="0" dirty="0" smtClean="0"/>
              <a:t> data collected from our lab will also be examined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Distribution of mutations in GBM has been shown to differ from patient to patient; examining frequency of mutations in metabolic pathways of the model, may be able to identify functional sets of genes that are consistently altered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Map mutation data onto corresponding enzymes in GBM network, apply statistical tests for enrichment of over-representations to identify key </a:t>
            </a:r>
            <a:r>
              <a:rPr lang="en-US" baseline="0" dirty="0" err="1" smtClean="0"/>
              <a:t>subnetworks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Can also simulate the effect of specific mutations that have been reported for GBM or other cancers (i.e., loss of function, gain of function); can also impose constraints to measure </a:t>
            </a:r>
            <a:r>
              <a:rPr lang="en-US" baseline="0" dirty="0" err="1" smtClean="0"/>
              <a:t>qualitiative</a:t>
            </a:r>
            <a:r>
              <a:rPr lang="en-US" baseline="0" dirty="0" smtClean="0"/>
              <a:t> effects of perturbations in signaling or regulatory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45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Cancer is</a:t>
            </a:r>
            <a:r>
              <a:rPr lang="en-US" baseline="0" dirty="0" smtClean="0"/>
              <a:t> complex, malignancy arises from convolution of numerous biological phenomena on multiple scales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Does not arise from any single mutation, but from the net affect of multiple interacting </a:t>
            </a:r>
            <a:r>
              <a:rPr lang="en-US" baseline="0" dirty="0" err="1" smtClean="0"/>
              <a:t>abberant</a:t>
            </a:r>
            <a:r>
              <a:rPr lang="en-US" baseline="0" dirty="0" smtClean="0"/>
              <a:t> components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Confounding factor: distribution of mutations differs in each GBM patient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805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45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AE7BC9-0CAB-4CE4-AD3F-8C470DDC228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BCD070-61F3-4E28-BDBB-B4BADEC3576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733366-9153-4CDA-A7E7-40942F432B2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51FE43-EFD9-4FB9-8433-F47DD1D7F29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546D8-60B4-4F45-B6B0-6C53705039E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8FECAA-C7F9-4283-8B23-AADA33E71A3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</a:rPr>
              <a:t>Add more…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8ECFB-EF3C-4D8B-A1B1-A1C45B1D87C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309AC6-EDFE-4497-80C6-7E8068EF180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317AB8C-8EEA-4B87-BB0A-CC538F1362CE}" type="slidenum">
              <a:rPr 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One example of a complex process in cancer is metabolism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Metabolism</a:t>
            </a:r>
            <a:r>
              <a:rPr lang="en-US" baseline="0" dirty="0" smtClean="0">
                <a:latin typeface="Arial" charset="0"/>
              </a:rPr>
              <a:t> is well understood process, highly perturbed in </a:t>
            </a:r>
            <a:r>
              <a:rPr lang="en-US" baseline="0" dirty="0" err="1" smtClean="0">
                <a:latin typeface="Arial" charset="0"/>
              </a:rPr>
              <a:t>oncogenesis</a:t>
            </a: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Can identify (and target) individual mutations and altered pathways, but difficult to understand causal </a:t>
            </a:r>
            <a:r>
              <a:rPr lang="en-US" baseline="0" dirty="0" err="1" smtClean="0">
                <a:latin typeface="Arial" charset="0"/>
              </a:rPr>
              <a:t>relationtionship</a:t>
            </a:r>
            <a:r>
              <a:rPr lang="en-US" baseline="0" dirty="0" smtClean="0">
                <a:latin typeface="Arial" charset="0"/>
              </a:rPr>
              <a:t> to malignant phenotypes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Metabolic hallmarks of cancer: decreased aerobic respiration, increased glycolysis, increased phospholipid production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</a:rPr>
              <a:t>Brain is most metabolically active organ, making this type of biochemical network a key focus in GBM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E6FD0-5889-4C86-A991-B510BB50B53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523D9A-E358-4738-ACAE-2A764317708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Our understanding of metabolism and other processes in cancer is largely</a:t>
            </a:r>
            <a:r>
              <a:rPr lang="en-US" baseline="0" dirty="0" smtClean="0"/>
              <a:t> owed to m</a:t>
            </a:r>
            <a:r>
              <a:rPr lang="en-US" dirty="0" smtClean="0"/>
              <a:t>onumental advances in molecular and cellular biology,  which have provided an increasingly detailed portrait</a:t>
            </a:r>
            <a:r>
              <a:rPr lang="en-US" baseline="0" dirty="0" smtClean="0"/>
              <a:t> of human biology 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Reductionist biology has provided valuable info for components in cancer and other diseases; difficult to comprehend beyond a handful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Systems biology uses integrative approach to understand overall effects; describe interactions mathematically to establish computable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91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Our understanding of metabolism and other processes in cancer is largely</a:t>
            </a:r>
            <a:r>
              <a:rPr lang="en-US" baseline="0" dirty="0" smtClean="0"/>
              <a:t> owed to m</a:t>
            </a:r>
            <a:r>
              <a:rPr lang="en-US" dirty="0" smtClean="0"/>
              <a:t>onumental advances in molecular and cellular biology,  which have provided an increasingly detailed portrait</a:t>
            </a:r>
            <a:r>
              <a:rPr lang="en-US" baseline="0" dirty="0" smtClean="0"/>
              <a:t> of human biology 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Reductionist biology has provided valuable info for components in cancer and other diseases; difficult to comprehend beyond a handful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en-US" dirty="0" smtClean="0"/>
              <a:t>Systems biology uses integrative approach to understand overall effects; describe interactions mathematically to establish computable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9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silico</a:t>
            </a:r>
            <a:r>
              <a:rPr lang="en-US" baseline="0" dirty="0" smtClean="0"/>
              <a:t> models of cancer include: (1) statistical models inferred from high-throughput data, (2) biochemical reaction networks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Both represent systems level analysis of many individual components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Statistical approaches evaluate expression for thousands of genes to establish models for classification, or to infer regulatory networks that can predict expression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Biochemical reaction networks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Mechanistic, based on physical rules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Constructed from databases &amp; literature; genome is key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Well-established procedures for reconstruction and analysis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smtClean="0"/>
              <a:t>BRNs can be used for: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predictive modeling and simulation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- platform for </a:t>
            </a:r>
            <a:r>
              <a:rPr lang="en-US" baseline="0" dirty="0" err="1" smtClean="0"/>
              <a:t>anlysis</a:t>
            </a:r>
            <a:r>
              <a:rPr lang="en-US" baseline="0" dirty="0" smtClean="0"/>
              <a:t> of high throughput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27A3A1-0B48-41F7-9D98-2FB458BB5C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008563" y="6291263"/>
            <a:ext cx="175260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cap="small">
                <a:latin typeface="Arial" pitchFamily="34" charset="0"/>
                <a:cs typeface="Arial" pitchFamily="34" charset="0"/>
              </a:rPr>
              <a:t>Institute </a:t>
            </a:r>
            <a:r>
              <a:rPr lang="en-US" sz="1200" b="1" kern="0">
                <a:latin typeface="Arial" pitchFamily="34" charset="0"/>
                <a:cs typeface="Arial" pitchFamily="34" charset="0"/>
              </a:rPr>
              <a:t>for</a:t>
            </a:r>
            <a:endParaRPr lang="en-US" sz="1400" b="1" kern="0" dirty="0">
              <a:latin typeface="Arial" pitchFamily="34" charset="0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cap="small">
                <a:latin typeface="Arial" pitchFamily="34" charset="0"/>
                <a:cs typeface="Arial" pitchFamily="34" charset="0"/>
              </a:rPr>
              <a:t>Genomic Biology</a:t>
            </a:r>
            <a:endParaRPr lang="en-US" sz="1400" b="1" kern="0" cap="small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16" descr="uof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725" y="6324600"/>
            <a:ext cx="2251075" cy="468313"/>
          </a:xfrm>
          <a:prstGeom prst="rect">
            <a:avLst/>
          </a:prstGeom>
          <a:gradFill rotWithShape="0">
            <a:gsLst>
              <a:gs pos="0">
                <a:srgbClr val="FFC819"/>
              </a:gs>
              <a:gs pos="50000">
                <a:srgbClr val="FFE0B5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7190936" cy="2301240"/>
          </a:xfrm>
        </p:spPr>
        <p:txBody>
          <a:bodyPr anchor="b">
            <a:normAutofit/>
          </a:bodyPr>
          <a:lstStyle>
            <a:lvl1pPr algn="l">
              <a:defRPr lang="en-US" sz="3600" b="0" cap="none" baseline="0" dirty="0">
                <a:ln w="5000" cmpd="sng">
                  <a:noFill/>
                  <a:prstDash val="solid"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1352" y="3352800"/>
            <a:ext cx="6480048" cy="1752600"/>
          </a:xfrm>
        </p:spPr>
        <p:txBody>
          <a:bodyPr tIns="0" rIns="45720" bIns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  <a:latin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rotWithShape="1">
          <a:gsLst>
            <a:gs pos="0">
              <a:schemeClr val="bg1"/>
            </a:gs>
            <a:gs pos="30000">
              <a:srgbClr val="001F3E"/>
            </a:gs>
            <a:gs pos="100000">
              <a:srgbClr val="003366">
                <a:alpha val="85000"/>
              </a:srgbClr>
            </a:gs>
          </a:gsLst>
          <a:lin ang="1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-62000" contrast="70000"/>
          </a:blip>
          <a:srcRect/>
          <a:stretch>
            <a:fillRect/>
          </a:stretch>
        </p:blipFill>
        <p:spPr bwMode="auto">
          <a:xfrm>
            <a:off x="6963947" y="6430547"/>
            <a:ext cx="351253" cy="351253"/>
          </a:xfrm>
          <a:prstGeom prst="ellipse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6264275" y="6396038"/>
            <a:ext cx="8223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small">
                <a:solidFill>
                  <a:sysClr val="window" lastClr="FFFFFF">
                    <a:lumMod val="95000"/>
                  </a:sys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Institute </a:t>
            </a:r>
            <a:r>
              <a:rPr lang="en-US" sz="700" kern="0">
                <a:solidFill>
                  <a:sysClr val="window" lastClr="FFFFFF">
                    <a:lumMod val="95000"/>
                  </a:sys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</a:t>
            </a:r>
            <a:endParaRPr lang="en-US" sz="800" kern="0" dirty="0">
              <a:solidFill>
                <a:sysClr val="window" lastClr="FFFFFF">
                  <a:lumMod val="95000"/>
                </a:sys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small" dirty="0">
                <a:solidFill>
                  <a:sysClr val="window" lastClr="FFFFFF">
                    <a:lumMod val="95000"/>
                  </a:sys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Genomic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cap="small" dirty="0">
                <a:solidFill>
                  <a:sysClr val="window" lastClr="FFFFFF">
                    <a:lumMod val="95000"/>
                  </a:sys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Biology</a:t>
            </a:r>
          </a:p>
        </p:txBody>
      </p:sp>
      <p:pic>
        <p:nvPicPr>
          <p:cNvPr id="6" name="Content Placeholder 16" descr="uof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6163" y="6445250"/>
            <a:ext cx="1671637" cy="347663"/>
          </a:xfrm>
          <a:prstGeom prst="rect">
            <a:avLst/>
          </a:prstGeom>
          <a:gradFill rotWithShape="0">
            <a:gsLst>
              <a:gs pos="0">
                <a:srgbClr val="FFC819"/>
              </a:gs>
              <a:gs pos="50000">
                <a:srgbClr val="FFE0B5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7190936" cy="2301240"/>
          </a:xfrm>
        </p:spPr>
        <p:txBody>
          <a:bodyPr anchor="b">
            <a:normAutofit/>
          </a:bodyPr>
          <a:lstStyle>
            <a:lvl1pPr algn="l">
              <a:defRPr lang="en-US" sz="3600" b="0" cap="none" baseline="0" dirty="0">
                <a:ln w="5000" cmpd="sng">
                  <a:noFill/>
                  <a:prstDash val="solid"/>
                </a:ln>
                <a:gradFill flip="none" rotWithShape="1">
                  <a:gsLst>
                    <a:gs pos="0">
                      <a:srgbClr val="FFC819">
                        <a:tint val="66000"/>
                        <a:satMod val="160000"/>
                      </a:srgbClr>
                    </a:gs>
                    <a:gs pos="50000">
                      <a:srgbClr val="FFC819">
                        <a:tint val="44500"/>
                        <a:satMod val="160000"/>
                      </a:srgbClr>
                    </a:gs>
                    <a:gs pos="100000">
                      <a:srgbClr val="FFC819">
                        <a:tint val="23500"/>
                        <a:satMod val="160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1352" y="3352800"/>
            <a:ext cx="6480048" cy="1752600"/>
          </a:xfrm>
        </p:spPr>
        <p:txBody>
          <a:bodyPr tIns="0" rIns="45720" bIns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  <a:latin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 rotWithShape="1">
          <a:gsLst>
            <a:gs pos="0">
              <a:schemeClr val="bg1"/>
            </a:gs>
            <a:gs pos="30000">
              <a:srgbClr val="001F3E"/>
            </a:gs>
            <a:gs pos="100000">
              <a:srgbClr val="003366">
                <a:alpha val="85000"/>
              </a:srgbClr>
            </a:gs>
          </a:gsLst>
          <a:lin ang="1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7190936" cy="2301240"/>
          </a:xfrm>
        </p:spPr>
        <p:txBody>
          <a:bodyPr anchor="b">
            <a:normAutofit/>
          </a:bodyPr>
          <a:lstStyle>
            <a:lvl1pPr algn="l">
              <a:defRPr lang="en-US" sz="3600" b="0" cap="none" baseline="0" dirty="0">
                <a:ln w="5000" cmpd="sng">
                  <a:noFill/>
                  <a:prstDash val="solid"/>
                </a:ln>
                <a:gradFill flip="none" rotWithShape="1">
                  <a:gsLst>
                    <a:gs pos="0">
                      <a:srgbClr val="FFC819">
                        <a:tint val="66000"/>
                        <a:satMod val="160000"/>
                      </a:srgbClr>
                    </a:gs>
                    <a:gs pos="50000">
                      <a:srgbClr val="FFC819">
                        <a:tint val="44500"/>
                        <a:satMod val="160000"/>
                      </a:srgbClr>
                    </a:gs>
                    <a:gs pos="100000">
                      <a:srgbClr val="FFC819">
                        <a:tint val="23500"/>
                        <a:satMod val="160000"/>
                      </a:srgbClr>
                    </a:gs>
                  </a:gsLst>
                  <a:lin ang="135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1352" y="3352800"/>
            <a:ext cx="6480048" cy="1752600"/>
          </a:xfrm>
        </p:spPr>
        <p:txBody>
          <a:bodyPr tIns="0" rIns="45720" bIns="0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  <a:latin typeface="Arial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5720" y="6373906"/>
            <a:ext cx="9235440" cy="4921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-62000" contrast="70000"/>
          </a:blip>
          <a:srcRect/>
          <a:stretch>
            <a:fillRect/>
          </a:stretch>
        </p:blipFill>
        <p:spPr bwMode="auto">
          <a:xfrm>
            <a:off x="6963947" y="6430547"/>
            <a:ext cx="351253" cy="351253"/>
          </a:xfrm>
          <a:prstGeom prst="ellipse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</p:spPr>
      </p:pic>
      <p:sp>
        <p:nvSpPr>
          <p:cNvPr id="7" name="TextBox 6"/>
          <p:cNvSpPr txBox="1"/>
          <p:nvPr userDrawn="1"/>
        </p:nvSpPr>
        <p:spPr>
          <a:xfrm>
            <a:off x="6264275" y="6396038"/>
            <a:ext cx="8223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Institute </a:t>
            </a:r>
            <a:r>
              <a:rPr lang="en-US" sz="7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</a:t>
            </a:r>
            <a:endParaRPr lang="en-US" sz="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Genomic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Biology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0" y="762000"/>
            <a:ext cx="9144000" cy="188913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03238" y="795338"/>
            <a:ext cx="8594725" cy="119062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6038" y="795338"/>
            <a:ext cx="411162" cy="119062"/>
          </a:xfrm>
          <a:prstGeom prst="rect">
            <a:avLst/>
          </a:prstGeom>
          <a:solidFill>
            <a:srgbClr val="FFD54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1" name="Content Placeholder 16" descr="uofi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6163" y="6445250"/>
            <a:ext cx="1671637" cy="347663"/>
          </a:xfrm>
          <a:prstGeom prst="rect">
            <a:avLst/>
          </a:prstGeom>
          <a:gradFill rotWithShape="0">
            <a:gsLst>
              <a:gs pos="0">
                <a:srgbClr val="FFC819"/>
              </a:gs>
              <a:gs pos="50000">
                <a:srgbClr val="FFE0B5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563562"/>
          </a:xfrm>
        </p:spPr>
        <p:txBody>
          <a:bodyPr>
            <a:noAutofit/>
          </a:bodyPr>
          <a:lstStyle>
            <a:lvl1pPr algn="l">
              <a:lnSpc>
                <a:spcPts val="2800"/>
              </a:lnSpc>
              <a:defRPr sz="2600" b="1" baseline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</a:t>
            </a:r>
            <a:r>
              <a:rPr lang="en-US" smtClean="0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5105400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200"/>
              </a:spcBef>
              <a:spcAft>
                <a:spcPts val="600"/>
              </a:spcAft>
              <a:buClr>
                <a:srgbClr val="FFC000"/>
              </a:buClr>
              <a:buSzPct val="10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2pPr>
            <a:lvl3pPr>
              <a:spcBef>
                <a:spcPts val="2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3pPr>
            <a:lvl4pPr>
              <a:spcBef>
                <a:spcPts val="200"/>
              </a:spcBef>
              <a:spcAft>
                <a:spcPts val="600"/>
              </a:spcAft>
              <a:buClr>
                <a:schemeClr val="accent4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4pPr>
            <a:lvl5pPr>
              <a:spcBef>
                <a:spcPts val="200"/>
              </a:spcBef>
              <a:spcAft>
                <a:spcPts val="600"/>
              </a:spcAft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76200" y="6373906"/>
            <a:ext cx="5943600" cy="4751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" pitchFamily="34" charset="0"/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white">
          <a:xfrm>
            <a:off x="0" y="762000"/>
            <a:ext cx="9144000" cy="188913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03238" y="795338"/>
            <a:ext cx="8594725" cy="119062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038" y="795338"/>
            <a:ext cx="411162" cy="119062"/>
          </a:xfrm>
          <a:prstGeom prst="rect">
            <a:avLst/>
          </a:prstGeom>
          <a:solidFill>
            <a:srgbClr val="FFD54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2"/>
          </a:xfrm>
        </p:spPr>
        <p:txBody>
          <a:bodyPr>
            <a:noAutofit/>
          </a:bodyPr>
          <a:lstStyle>
            <a:lvl1pPr algn="l">
              <a:defRPr sz="2600" b="1" baseline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200"/>
              </a:spcBef>
              <a:spcAft>
                <a:spcPts val="600"/>
              </a:spcAft>
              <a:buClr>
                <a:srgbClr val="FFC000"/>
              </a:buClr>
              <a:buSzPct val="10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2pPr>
            <a:lvl3pPr>
              <a:spcBef>
                <a:spcPts val="2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3pPr>
            <a:lvl4pPr>
              <a:spcBef>
                <a:spcPts val="200"/>
              </a:spcBef>
              <a:spcAft>
                <a:spcPts val="600"/>
              </a:spcAft>
              <a:buClr>
                <a:schemeClr val="accent4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4pPr>
            <a:lvl5pPr>
              <a:spcBef>
                <a:spcPts val="200"/>
              </a:spcBef>
              <a:spcAft>
                <a:spcPts val="600"/>
              </a:spcAft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563562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200"/>
              </a:spcBef>
              <a:spcAft>
                <a:spcPts val="600"/>
              </a:spcAft>
              <a:buClr>
                <a:srgbClr val="FFC000"/>
              </a:buClr>
              <a:buSzPct val="10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2pPr>
            <a:lvl3pPr>
              <a:spcBef>
                <a:spcPts val="2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3pPr>
            <a:lvl4pPr>
              <a:spcBef>
                <a:spcPts val="200"/>
              </a:spcBef>
              <a:spcAft>
                <a:spcPts val="600"/>
              </a:spcAft>
              <a:buClr>
                <a:schemeClr val="accent4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4pPr>
            <a:lvl5pPr>
              <a:spcBef>
                <a:spcPts val="200"/>
              </a:spcBef>
              <a:spcAft>
                <a:spcPts val="600"/>
              </a:spcAft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5720" y="6373906"/>
            <a:ext cx="9235440" cy="49213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lum bright="-62000" contrast="70000"/>
          </a:blip>
          <a:srcRect/>
          <a:stretch>
            <a:fillRect/>
          </a:stretch>
        </p:blipFill>
        <p:spPr bwMode="auto">
          <a:xfrm>
            <a:off x="6963947" y="6430547"/>
            <a:ext cx="351253" cy="351253"/>
          </a:xfrm>
          <a:prstGeom prst="ellipse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12700"/>
          </a:effectLst>
        </p:spPr>
      </p:pic>
      <p:sp>
        <p:nvSpPr>
          <p:cNvPr id="7" name="TextBox 6"/>
          <p:cNvSpPr txBox="1"/>
          <p:nvPr userDrawn="1"/>
        </p:nvSpPr>
        <p:spPr>
          <a:xfrm>
            <a:off x="6264275" y="6396038"/>
            <a:ext cx="8223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Institute </a:t>
            </a:r>
            <a:r>
              <a:rPr lang="en-US" sz="7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for</a:t>
            </a:r>
            <a:endParaRPr lang="en-US" sz="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Genomic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cap="sm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Biology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0" y="762000"/>
            <a:ext cx="9144000" cy="188913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03238" y="795338"/>
            <a:ext cx="8594725" cy="119062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6038" y="795338"/>
            <a:ext cx="411162" cy="119062"/>
          </a:xfrm>
          <a:prstGeom prst="rect">
            <a:avLst/>
          </a:prstGeom>
          <a:solidFill>
            <a:srgbClr val="FFD54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</a:endParaRPr>
          </a:p>
        </p:txBody>
      </p:sp>
      <p:pic>
        <p:nvPicPr>
          <p:cNvPr id="11" name="Content Placeholder 16" descr="uofi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6163" y="6445250"/>
            <a:ext cx="1671637" cy="347663"/>
          </a:xfrm>
          <a:prstGeom prst="rect">
            <a:avLst/>
          </a:prstGeom>
          <a:gradFill rotWithShape="0">
            <a:gsLst>
              <a:gs pos="0">
                <a:srgbClr val="FFC819"/>
              </a:gs>
              <a:gs pos="50000">
                <a:srgbClr val="FFE0B5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563562"/>
          </a:xfrm>
        </p:spPr>
        <p:txBody>
          <a:bodyPr>
            <a:noAutofit/>
          </a:bodyPr>
          <a:lstStyle>
            <a:lvl1pPr algn="l">
              <a:lnSpc>
                <a:spcPts val="2800"/>
              </a:lnSpc>
              <a:defRPr sz="2600" b="1" baseline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</a:t>
            </a:r>
            <a:r>
              <a:rPr lang="en-US" smtClean="0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5105400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1pPr>
            <a:lvl2pPr>
              <a:spcBef>
                <a:spcPts val="200"/>
              </a:spcBef>
              <a:spcAft>
                <a:spcPts val="600"/>
              </a:spcAft>
              <a:buClr>
                <a:srgbClr val="FFC000"/>
              </a:buClr>
              <a:buSzPct val="100000"/>
              <a:buFont typeface="Wingdings" pitchFamily="2" charset="2"/>
              <a:buChar char="§"/>
              <a:defRPr sz="2000">
                <a:latin typeface="Arial" pitchFamily="34" charset="0"/>
                <a:cs typeface="Arial" pitchFamily="34" charset="0"/>
              </a:defRPr>
            </a:lvl2pPr>
            <a:lvl3pPr>
              <a:spcBef>
                <a:spcPts val="200"/>
              </a:spcBef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3pPr>
            <a:lvl4pPr>
              <a:spcBef>
                <a:spcPts val="200"/>
              </a:spcBef>
              <a:spcAft>
                <a:spcPts val="600"/>
              </a:spcAft>
              <a:buClr>
                <a:schemeClr val="accent4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4pPr>
            <a:lvl5pPr>
              <a:spcBef>
                <a:spcPts val="200"/>
              </a:spcBef>
              <a:spcAft>
                <a:spcPts val="600"/>
              </a:spcAft>
              <a:buFont typeface="Wingdings" pitchFamily="2" charset="2"/>
              <a:buChar char="§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76200" y="6373906"/>
            <a:ext cx="5943600" cy="47512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Arial" pitchFamily="34" charset="0"/>
              </a:defRPr>
            </a:lvl1pPr>
            <a:lvl2pPr>
              <a:buNone/>
              <a:defRPr sz="1200">
                <a:solidFill>
                  <a:schemeClr val="bg1"/>
                </a:solidFill>
              </a:defRPr>
            </a:lvl2pPr>
            <a:lvl3pPr>
              <a:buNone/>
              <a:defRPr sz="1100">
                <a:solidFill>
                  <a:schemeClr val="bg1"/>
                </a:solidFill>
              </a:defRPr>
            </a:lvl3pPr>
            <a:lvl4pPr>
              <a:buNone/>
              <a:defRPr sz="1050">
                <a:solidFill>
                  <a:schemeClr val="bg1"/>
                </a:solidFill>
              </a:defRPr>
            </a:lvl4pPr>
            <a:lvl5pPr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7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3D47"/>
            </a:gs>
            <a:gs pos="30000">
              <a:srgbClr val="404B58"/>
            </a:gs>
            <a:gs pos="100000">
              <a:srgbClr val="828B97"/>
            </a:gs>
          </a:gsLst>
          <a:lin ang="1296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17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B49098D-82C9-4192-BEA2-206EFAB89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helvetica" pitchFamily="34" charset="0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charset="0"/>
        <a:buChar char="○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SzPct val="100000"/>
        <a:buFont typeface="Arial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emf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emf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0.wmf"/><Relationship Id="rId10" Type="http://schemas.openxmlformats.org/officeDocument/2006/relationships/image" Target="../media/image8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4.emf"/><Relationship Id="rId5" Type="http://schemas.openxmlformats.org/officeDocument/2006/relationships/image" Target="../media/image9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90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4.emf"/><Relationship Id="rId4" Type="http://schemas.openxmlformats.org/officeDocument/2006/relationships/image" Target="../media/image97.emf"/><Relationship Id="rId9" Type="http://schemas.openxmlformats.org/officeDocument/2006/relationships/image" Target="../media/image9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gif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emf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304800" y="669925"/>
            <a:ext cx="8610600" cy="2301875"/>
          </a:xfrm>
        </p:spPr>
        <p:txBody>
          <a:bodyPr/>
          <a:lstStyle/>
          <a:p>
            <a:pPr indent="-273050" eaLnBrk="1" hangingPunct="1"/>
            <a:r>
              <a:rPr sz="3500" b="1" dirty="0" smtClean="0">
                <a:ln>
                  <a:noFill/>
                </a:ln>
                <a:latin typeface="Arial" charset="0"/>
                <a:cs typeface="Arial" charset="0"/>
              </a:rPr>
              <a:t>Identifying and Modeling Perturbed Networks in Cancer through Statistical and Constraint-based Analysis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838200" y="2971800"/>
            <a:ext cx="7239000" cy="3276600"/>
          </a:xfrm>
        </p:spPr>
        <p:txBody>
          <a:bodyPr/>
          <a:lstStyle/>
          <a:p>
            <a:pPr eaLnBrk="1" hangingPunct="1"/>
            <a:endParaRPr lang="en-US" sz="1400" smtClean="0">
              <a:latin typeface="Arial" charset="0"/>
            </a:endParaRPr>
          </a:p>
          <a:p>
            <a:pPr eaLnBrk="1" hangingPunct="1"/>
            <a:r>
              <a:rPr lang="en-US" sz="2400" b="1" smtClean="0">
                <a:latin typeface="Arial" charset="0"/>
              </a:rPr>
              <a:t>James Eddy</a:t>
            </a:r>
            <a:endParaRPr lang="en-US" sz="2400" smtClean="0">
              <a:latin typeface="Arial" charset="0"/>
            </a:endParaRPr>
          </a:p>
          <a:p>
            <a:pPr eaLnBrk="1" hangingPunct="1"/>
            <a:endParaRPr lang="en-US" sz="1600" smtClean="0">
              <a:latin typeface="Arial" charset="0"/>
            </a:endParaRPr>
          </a:p>
          <a:p>
            <a:pPr eaLnBrk="1" hangingPunct="1"/>
            <a:r>
              <a:rPr lang="en-US" smtClean="0">
                <a:latin typeface="Arial" charset="0"/>
              </a:rPr>
              <a:t>Department of Bioengineering – Preliminary Exam</a:t>
            </a:r>
          </a:p>
          <a:p>
            <a:pPr eaLnBrk="1" hangingPunct="1"/>
            <a:r>
              <a:rPr lang="en-US" smtClean="0">
                <a:latin typeface="Arial" charset="0"/>
              </a:rPr>
              <a:t>University of Illinois, Urbana-Champaign</a:t>
            </a:r>
          </a:p>
          <a:p>
            <a:pPr eaLnBrk="1" hangingPunct="1"/>
            <a:r>
              <a:rPr lang="en-US" smtClean="0">
                <a:latin typeface="Arial" charset="0"/>
              </a:rPr>
              <a:t>May 24, 2011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00" dirty="0" smtClean="0"/>
              <a:t>In </a:t>
            </a:r>
            <a:r>
              <a:rPr lang="en-US" i="1" spc="-100" dirty="0" err="1" smtClean="0"/>
              <a:t>silico</a:t>
            </a:r>
            <a:r>
              <a:rPr lang="en-US" i="1" spc="-100" dirty="0" smtClean="0"/>
              <a:t> </a:t>
            </a:r>
            <a:r>
              <a:rPr lang="en-US" spc="-100" dirty="0" smtClean="0"/>
              <a:t>modeling: statistical and mechanistic approaches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570" y="2295170"/>
            <a:ext cx="2819830" cy="2311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197" y="1219200"/>
            <a:ext cx="2662212" cy="116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67" t="2134" r="9743" b="29240"/>
          <a:stretch/>
        </p:blipFill>
        <p:spPr bwMode="auto">
          <a:xfrm>
            <a:off x="881331" y="2235644"/>
            <a:ext cx="2096296" cy="3029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937"/>
          <a:stretch>
            <a:fillRect/>
          </a:stretch>
        </p:blipFill>
        <p:spPr bwMode="auto">
          <a:xfrm rot="16200000">
            <a:off x="2650546" y="2548077"/>
            <a:ext cx="1152144" cy="31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/>
          <p:cNvSpPr txBox="1"/>
          <p:nvPr/>
        </p:nvSpPr>
        <p:spPr>
          <a:xfrm>
            <a:off x="1333346" y="146635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Normal cell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90163" y="1466354"/>
            <a:ext cx="1053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Tumor cell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812329" y="2008855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2750857" y="2016170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528865" y="3535903"/>
            <a:ext cx="2743199" cy="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5400000">
            <a:off x="892769" y="3360690"/>
            <a:ext cx="2029968" cy="276482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chemeClr val="accent1">
                  <a:tint val="44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846" y="1387015"/>
            <a:ext cx="4445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24" y="1380609"/>
            <a:ext cx="420687" cy="420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Arrow Connector 75"/>
          <p:cNvCxnSpPr/>
          <p:nvPr/>
        </p:nvCxnSpPr>
        <p:spPr>
          <a:xfrm rot="5400000">
            <a:off x="7035334" y="2159495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8" name="Picture 17" descr="wholenetwork_plus_subnet_wbg6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09800" y="4386485"/>
            <a:ext cx="1569764" cy="17948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923" y="4157885"/>
            <a:ext cx="2024619" cy="151038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4895500"/>
            <a:ext cx="1121898" cy="86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4276948"/>
            <a:ext cx="1794885" cy="17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09600" y="2883988"/>
            <a:ext cx="2985622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Statistical models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inferred networks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derived from high-throughput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79874" y="2883988"/>
            <a:ext cx="2823535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Biochemical reaction networks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based on detailed mechanistic data</a:t>
            </a:r>
          </a:p>
        </p:txBody>
      </p:sp>
    </p:spTree>
    <p:extLst>
      <p:ext uri="{BB962C8B-B14F-4D97-AF65-F5344CB8AC3E}">
        <p14:creationId xmlns:p14="http://schemas.microsoft.com/office/powerpoint/2010/main" val="860043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00" dirty="0" smtClean="0"/>
              <a:t>In </a:t>
            </a:r>
            <a:r>
              <a:rPr lang="en-US" i="1" spc="-100" dirty="0" err="1" smtClean="0"/>
              <a:t>silico</a:t>
            </a:r>
            <a:r>
              <a:rPr lang="en-US" i="1" spc="-100" dirty="0" smtClean="0"/>
              <a:t> </a:t>
            </a:r>
            <a:r>
              <a:rPr lang="en-US" spc="-100" dirty="0" smtClean="0"/>
              <a:t>modeling: statistical and mechanistic approaches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4570" y="2295170"/>
            <a:ext cx="2819830" cy="2311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197" y="1219200"/>
            <a:ext cx="2662212" cy="116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67" t="2134" r="9743" b="29240"/>
          <a:stretch/>
        </p:blipFill>
        <p:spPr bwMode="auto">
          <a:xfrm>
            <a:off x="881331" y="2235644"/>
            <a:ext cx="2096296" cy="3029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937"/>
          <a:stretch>
            <a:fillRect/>
          </a:stretch>
        </p:blipFill>
        <p:spPr bwMode="auto">
          <a:xfrm rot="16200000">
            <a:off x="2650546" y="2548077"/>
            <a:ext cx="1152144" cy="31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/>
          <p:cNvSpPr txBox="1"/>
          <p:nvPr/>
        </p:nvSpPr>
        <p:spPr>
          <a:xfrm>
            <a:off x="1333346" y="146635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Normal cell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90163" y="1466354"/>
            <a:ext cx="1053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Tumor cell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812329" y="2008855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2750857" y="2016170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528865" y="3535903"/>
            <a:ext cx="2743199" cy="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5400000">
            <a:off x="892769" y="3360690"/>
            <a:ext cx="2029968" cy="276482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chemeClr val="accent1">
                  <a:tint val="44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846" y="1387015"/>
            <a:ext cx="4445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24" y="1380609"/>
            <a:ext cx="420687" cy="420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Arrow Connector 75"/>
          <p:cNvCxnSpPr/>
          <p:nvPr/>
        </p:nvCxnSpPr>
        <p:spPr>
          <a:xfrm rot="5400000">
            <a:off x="7035334" y="2159495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8" name="Picture 17" descr="wholenetwork_plus_subnet_wbg6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09800" y="4386485"/>
            <a:ext cx="1569764" cy="17948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923" y="4157885"/>
            <a:ext cx="2024619" cy="151038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4895500"/>
            <a:ext cx="1121898" cy="86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4276948"/>
            <a:ext cx="1794885" cy="179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609600" y="2883988"/>
            <a:ext cx="2985622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Statistical models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inferred networks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derived from high-throughput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79874" y="2883988"/>
            <a:ext cx="2823535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Biochemical reaction networks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based on detailed mechanistic data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3557587"/>
            <a:ext cx="1828800" cy="63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3048000" y="4389809"/>
            <a:ext cx="3177696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Integrating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both approaches provides mechanistic context for high-throughput data</a:t>
            </a:r>
          </a:p>
        </p:txBody>
      </p:sp>
    </p:spTree>
    <p:extLst>
      <p:ext uri="{BB962C8B-B14F-4D97-AF65-F5344CB8AC3E}">
        <p14:creationId xmlns:p14="http://schemas.microsoft.com/office/powerpoint/2010/main" val="2821812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Specific Aim 1: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Develop tools for network-based analysis of high-throughput expression data in </a:t>
            </a:r>
            <a:r>
              <a:rPr lang="en-US" dirty="0" smtClean="0"/>
              <a:t>cancer and </a:t>
            </a:r>
            <a:r>
              <a:rPr lang="en-US" dirty="0"/>
              <a:t>other </a:t>
            </a:r>
            <a:r>
              <a:rPr lang="en-US" dirty="0" smtClean="0"/>
              <a:t>diseases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Specific Aim 2: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Reconstruct the first genome-scale metabolic network for </a:t>
            </a:r>
            <a:r>
              <a:rPr lang="en-US" dirty="0" err="1"/>
              <a:t>glioblastoma</a:t>
            </a:r>
            <a:r>
              <a:rPr lang="en-US" dirty="0"/>
              <a:t> </a:t>
            </a:r>
            <a:r>
              <a:rPr lang="en-US" dirty="0" err="1" smtClean="0"/>
              <a:t>multiforme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Specific Aim 3: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Provide mechanistic and functional context for </a:t>
            </a:r>
            <a:r>
              <a:rPr lang="en-US" dirty="0" smtClean="0"/>
              <a:t>high-throughput </a:t>
            </a:r>
            <a:r>
              <a:rPr lang="en-US" dirty="0"/>
              <a:t>mutation and expression data in GBM using the metabolic model</a:t>
            </a:r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20265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8333936" cy="230124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b="1" dirty="0" smtClean="0"/>
              <a:t>Specific Aim 1:</a:t>
            </a:r>
            <a:r>
              <a:rPr dirty="0" smtClean="0"/>
              <a:t/>
            </a:r>
            <a:br>
              <a:rPr dirty="0" smtClean="0"/>
            </a:br>
            <a:r>
              <a:rPr lang="en-US" sz="3200" dirty="0" smtClean="0"/>
              <a:t>Develop tools for network-based analysis of high-throughput expression data in cancer</a:t>
            </a:r>
            <a:br>
              <a:rPr lang="en-US" sz="3200" dirty="0" smtClean="0"/>
            </a:br>
            <a:r>
              <a:rPr lang="en-US" sz="3200" dirty="0" smtClean="0"/>
              <a:t>and other diseases</a:t>
            </a:r>
            <a:endParaRPr sz="3200" dirty="0"/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>
          <a:xfrm>
            <a:off x="758825" y="3352800"/>
            <a:ext cx="7623176" cy="1752600"/>
          </a:xfrm>
        </p:spPr>
        <p:txBody>
          <a:bodyPr anchor="b"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Analyzing gene expression in the context of biological networks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Emphasis on </a:t>
            </a:r>
            <a:r>
              <a:rPr lang="en-US" i="1" dirty="0" smtClean="0">
                <a:latin typeface="Arial" charset="0"/>
              </a:rPr>
              <a:t>relative</a:t>
            </a:r>
            <a:r>
              <a:rPr lang="en-US" dirty="0" smtClean="0">
                <a:latin typeface="Arial" charset="0"/>
              </a:rPr>
              <a:t> expression of genes and networks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Methods can be applied to mechanistic pathways in GBM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Genes interact in biological networks to cause disease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28600" y="1066800"/>
            <a:ext cx="7162800" cy="32766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Diseased cells arise from perturbed biological networks—</a:t>
            </a:r>
            <a:r>
              <a:rPr lang="en-US" sz="2200" b="1" dirty="0" smtClean="0"/>
              <a:t>net effect of interactions </a:t>
            </a:r>
            <a:r>
              <a:rPr lang="en-US" sz="2200" dirty="0" smtClean="0"/>
              <a:t>among multiple molecular agents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Previous network analyses </a:t>
            </a:r>
            <a:r>
              <a:rPr lang="en-US" sz="2200" b="1" dirty="0" smtClean="0"/>
              <a:t>do not account for combinatorial interactions </a:t>
            </a:r>
            <a:r>
              <a:rPr lang="en-US" sz="2200" dirty="0" smtClean="0"/>
              <a:t>among genes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1130945"/>
            <a:ext cx="1030287" cy="218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7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Genes interact in biological networks to cause disease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28600" y="1066800"/>
            <a:ext cx="7162800" cy="3276600"/>
          </a:xfrm>
        </p:spPr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Diseased cells arise from perturbed biological networks—</a:t>
            </a:r>
            <a:r>
              <a:rPr lang="en-US" sz="2200" b="1" dirty="0" smtClean="0"/>
              <a:t>net effect of interactions </a:t>
            </a:r>
            <a:r>
              <a:rPr lang="en-US" sz="2200" dirty="0" smtClean="0"/>
              <a:t>among multiple molecular agents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/>
              <a:t>Previous network analyses </a:t>
            </a:r>
            <a:r>
              <a:rPr lang="en-US" sz="2200" b="1" dirty="0" smtClean="0"/>
              <a:t>do not account for combinatorial interactions </a:t>
            </a:r>
            <a:r>
              <a:rPr lang="en-US" sz="2200" dirty="0" smtClean="0"/>
              <a:t>among genes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/>
              <a:t>Even </a:t>
            </a:r>
            <a:r>
              <a:rPr lang="en-US" sz="2200" dirty="0" smtClean="0"/>
              <a:t>relationships among </a:t>
            </a:r>
            <a:r>
              <a:rPr lang="en-US" sz="2200" b="1" dirty="0"/>
              <a:t>pairs of genes</a:t>
            </a:r>
            <a:r>
              <a:rPr lang="en-US" sz="2200" dirty="0"/>
              <a:t> can be informative for disease classification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/>
          </a:p>
        </p:txBody>
      </p:sp>
      <p:sp>
        <p:nvSpPr>
          <p:cNvPr id="23558" name="Text Placeholder 336"/>
          <p:cNvSpPr txBox="1">
            <a:spLocks/>
          </p:cNvSpPr>
          <p:nvPr/>
        </p:nvSpPr>
        <p:spPr bwMode="auto">
          <a:xfrm>
            <a:off x="0" y="6486525"/>
            <a:ext cx="5943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Eddy, J.A. et al. </a:t>
            </a:r>
            <a:r>
              <a:rPr lang="en-US" sz="1600" i="1" dirty="0" smtClean="0"/>
              <a:t>TCRT</a:t>
            </a:r>
            <a:r>
              <a:rPr lang="en-US" sz="1600" dirty="0" smtClean="0"/>
              <a:t> (2010); Price</a:t>
            </a:r>
            <a:r>
              <a:rPr lang="en-US" sz="1600" dirty="0"/>
              <a:t>, N.D. et al. </a:t>
            </a:r>
            <a:r>
              <a:rPr lang="en-US" sz="1600" i="1" dirty="0"/>
              <a:t>PNAS </a:t>
            </a:r>
            <a:r>
              <a:rPr lang="en-US" sz="1600" dirty="0"/>
              <a:t>(2007) </a:t>
            </a:r>
          </a:p>
        </p:txBody>
      </p:sp>
      <p:sp>
        <p:nvSpPr>
          <p:cNvPr id="23560" name="TextBox 20"/>
          <p:cNvSpPr txBox="1">
            <a:spLocks noChangeArrowheads="1"/>
          </p:cNvSpPr>
          <p:nvPr/>
        </p:nvSpPr>
        <p:spPr bwMode="auto">
          <a:xfrm>
            <a:off x="381000" y="4419600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Top-scoring pair (TSP):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1130945"/>
            <a:ext cx="1030287" cy="218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6800" y="5146169"/>
            <a:ext cx="7010399" cy="77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4319650" y="4998720"/>
            <a:ext cx="0" cy="10972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609600" y="5160303"/>
            <a:ext cx="457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C00000"/>
                </a:solidFill>
              </a:rPr>
              <a:t>g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1</a:t>
            </a:r>
            <a:endParaRPr lang="en-US" sz="2000" b="1" baseline="-25000" dirty="0">
              <a:solidFill>
                <a:srgbClr val="C00000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C00000"/>
                </a:solidFill>
              </a:rPr>
              <a:t>g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2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8152" y="4893361"/>
            <a:ext cx="175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Phenotype A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3352" y="4900641"/>
            <a:ext cx="1755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Phenotype B</a:t>
            </a:r>
            <a:endParaRPr lang="en-US" sz="1600" b="1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3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b="1" dirty="0" smtClean="0"/>
              <a:t>Differential rank conservation (DIRAC) </a:t>
            </a:r>
            <a:r>
              <a:rPr lang="en-US" sz="2200" dirty="0" smtClean="0"/>
              <a:t>uses </a:t>
            </a:r>
            <a:r>
              <a:rPr lang="en-US" sz="2200" i="1" dirty="0" smtClean="0"/>
              <a:t>relative expression values of genes </a:t>
            </a:r>
            <a:r>
              <a:rPr lang="en-US" sz="2200" dirty="0" smtClean="0"/>
              <a:t>to quantify biological networks</a:t>
            </a:r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r>
              <a:rPr lang="en-US" sz="2200" dirty="0" smtClean="0"/>
              <a:t>Measures how </a:t>
            </a:r>
            <a:r>
              <a:rPr lang="en-US" sz="2200" b="1" dirty="0" smtClean="0"/>
              <a:t>network rankings </a:t>
            </a:r>
            <a:r>
              <a:rPr lang="en-US" sz="2200" dirty="0" smtClean="0"/>
              <a:t>differ within and between disease phenotypes</a:t>
            </a:r>
            <a:endParaRPr lang="en-US" sz="2200" b="1" dirty="0" smtClean="0"/>
          </a:p>
          <a:p>
            <a:pPr>
              <a:defRPr/>
            </a:pPr>
            <a:endParaRPr lang="en-US" sz="2200" dirty="0" smtClean="0"/>
          </a:p>
        </p:txBody>
      </p:sp>
      <p:sp>
        <p:nvSpPr>
          <p:cNvPr id="25602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Assessing combinatorial interactions in networks</a:t>
            </a:r>
          </a:p>
        </p:txBody>
      </p:sp>
      <p:sp>
        <p:nvSpPr>
          <p:cNvPr id="25616" name="TextBox 31"/>
          <p:cNvSpPr txBox="1">
            <a:spLocks noChangeArrowheads="1"/>
          </p:cNvSpPr>
          <p:nvPr/>
        </p:nvSpPr>
        <p:spPr bwMode="auto">
          <a:xfrm>
            <a:off x="5943600" y="2173288"/>
            <a:ext cx="1600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>
                <a:solidFill>
                  <a:srgbClr val="C00000"/>
                </a:solidFill>
              </a:rPr>
              <a:t>Highest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Expression</a:t>
            </a:r>
          </a:p>
        </p:txBody>
      </p:sp>
      <p:sp>
        <p:nvSpPr>
          <p:cNvPr id="25617" name="TextBox 32"/>
          <p:cNvSpPr txBox="1">
            <a:spLocks noChangeArrowheads="1"/>
          </p:cNvSpPr>
          <p:nvPr/>
        </p:nvSpPr>
        <p:spPr bwMode="auto">
          <a:xfrm>
            <a:off x="5943600" y="3621088"/>
            <a:ext cx="1547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>
                <a:solidFill>
                  <a:schemeClr val="tx2"/>
                </a:solidFill>
              </a:rPr>
              <a:t>Lowest</a:t>
            </a:r>
            <a:br>
              <a:rPr lang="en-US" b="1">
                <a:solidFill>
                  <a:schemeClr val="tx2"/>
                </a:solidFill>
              </a:rPr>
            </a:br>
            <a:r>
              <a:rPr lang="en-US" b="1">
                <a:solidFill>
                  <a:schemeClr val="tx2"/>
                </a:solidFill>
              </a:rPr>
              <a:t>Expression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6295231" y="3209132"/>
            <a:ext cx="822325" cy="1588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22" name="Text Placeholder 336"/>
          <p:cNvSpPr txBox="1">
            <a:spLocks/>
          </p:cNvSpPr>
          <p:nvPr/>
        </p:nvSpPr>
        <p:spPr bwMode="auto">
          <a:xfrm>
            <a:off x="0" y="6486525"/>
            <a:ext cx="5943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/>
              <a:t>Eddy, J.A. et al. </a:t>
            </a:r>
            <a:r>
              <a:rPr lang="en-US" sz="1600" i="1" dirty="0" err="1" smtClean="0"/>
              <a:t>PLoS</a:t>
            </a:r>
            <a:r>
              <a:rPr lang="en-US" sz="1600" i="1" dirty="0" smtClean="0"/>
              <a:t> </a:t>
            </a:r>
            <a:r>
              <a:rPr lang="en-US" sz="1600" i="1" dirty="0"/>
              <a:t>Comp </a:t>
            </a:r>
            <a:r>
              <a:rPr lang="en-US" sz="1600" i="1" dirty="0" err="1"/>
              <a:t>Biol</a:t>
            </a:r>
            <a:r>
              <a:rPr lang="en-US" sz="1600" dirty="0"/>
              <a:t> (2010)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7013" y="2328755"/>
            <a:ext cx="407987" cy="176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2140744"/>
            <a:ext cx="1030287" cy="218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8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b="1" dirty="0" smtClean="0"/>
              <a:t>Differential rank conservation (DIRAC) </a:t>
            </a:r>
            <a:r>
              <a:rPr lang="en-US" sz="2200" dirty="0" smtClean="0"/>
              <a:t>uses </a:t>
            </a:r>
            <a:r>
              <a:rPr lang="en-US" sz="2200" i="1" dirty="0" smtClean="0"/>
              <a:t>relative expression values of genes </a:t>
            </a:r>
            <a:r>
              <a:rPr lang="en-US" sz="2200" dirty="0" smtClean="0"/>
              <a:t>to quantify biological networks</a:t>
            </a:r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endParaRPr lang="en-US" sz="2200" dirty="0" smtClean="0"/>
          </a:p>
          <a:p>
            <a:pPr>
              <a:defRPr/>
            </a:pPr>
            <a:r>
              <a:rPr lang="en-US" sz="2200" dirty="0" smtClean="0"/>
              <a:t>Measures how </a:t>
            </a:r>
            <a:r>
              <a:rPr lang="en-US" sz="2200" b="1" dirty="0" smtClean="0"/>
              <a:t>network rankings </a:t>
            </a:r>
            <a:r>
              <a:rPr lang="en-US" sz="2200" dirty="0" smtClean="0"/>
              <a:t>differ within and between disease phenotypes</a:t>
            </a:r>
            <a:endParaRPr lang="en-US" sz="2200" b="1" dirty="0" smtClean="0"/>
          </a:p>
          <a:p>
            <a:pPr>
              <a:defRPr/>
            </a:pPr>
            <a:endParaRPr lang="en-US" sz="2200" dirty="0" smtClean="0"/>
          </a:p>
        </p:txBody>
      </p:sp>
      <p:sp>
        <p:nvSpPr>
          <p:cNvPr id="25602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Assessing combinatorial interactions in networks</a:t>
            </a:r>
          </a:p>
        </p:txBody>
      </p:sp>
      <p:sp>
        <p:nvSpPr>
          <p:cNvPr id="25616" name="TextBox 31"/>
          <p:cNvSpPr txBox="1">
            <a:spLocks noChangeArrowheads="1"/>
          </p:cNvSpPr>
          <p:nvPr/>
        </p:nvSpPr>
        <p:spPr bwMode="auto">
          <a:xfrm>
            <a:off x="5943600" y="2173288"/>
            <a:ext cx="1600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dirty="0">
                <a:solidFill>
                  <a:srgbClr val="C00000"/>
                </a:solidFill>
              </a:rPr>
              <a:t>Highest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Expression</a:t>
            </a:r>
          </a:p>
        </p:txBody>
      </p:sp>
      <p:sp>
        <p:nvSpPr>
          <p:cNvPr id="25617" name="TextBox 32"/>
          <p:cNvSpPr txBox="1">
            <a:spLocks noChangeArrowheads="1"/>
          </p:cNvSpPr>
          <p:nvPr/>
        </p:nvSpPr>
        <p:spPr bwMode="auto">
          <a:xfrm>
            <a:off x="5943600" y="3621088"/>
            <a:ext cx="1547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>
                <a:solidFill>
                  <a:schemeClr val="tx2"/>
                </a:solidFill>
              </a:rPr>
              <a:t>Lowest</a:t>
            </a:r>
            <a:br>
              <a:rPr lang="en-US" b="1">
                <a:solidFill>
                  <a:schemeClr val="tx2"/>
                </a:solidFill>
              </a:rPr>
            </a:br>
            <a:r>
              <a:rPr lang="en-US" b="1">
                <a:solidFill>
                  <a:schemeClr val="tx2"/>
                </a:solidFill>
              </a:rPr>
              <a:t>Expression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6295231" y="3209132"/>
            <a:ext cx="822325" cy="1588"/>
          </a:xfrm>
          <a:prstGeom prst="straightConnector1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619" name="TextBox 12"/>
          <p:cNvSpPr txBox="1">
            <a:spLocks noChangeArrowheads="1"/>
          </p:cNvSpPr>
          <p:nvPr/>
        </p:nvSpPr>
        <p:spPr bwMode="auto">
          <a:xfrm>
            <a:off x="3859213" y="2140744"/>
            <a:ext cx="1219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3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2</a:t>
            </a:r>
          </a:p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3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3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620" name="TextBox 15"/>
          <p:cNvSpPr txBox="1">
            <a:spLocks noChangeArrowheads="1"/>
          </p:cNvSpPr>
          <p:nvPr/>
        </p:nvSpPr>
        <p:spPr bwMode="auto">
          <a:xfrm>
            <a:off x="3859213" y="3188223"/>
            <a:ext cx="1219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2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2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621" name="TextBox 16"/>
          <p:cNvSpPr txBox="1">
            <a:spLocks noChangeArrowheads="1"/>
          </p:cNvSpPr>
          <p:nvPr/>
        </p:nvSpPr>
        <p:spPr bwMode="auto">
          <a:xfrm>
            <a:off x="3859213" y="3943350"/>
            <a:ext cx="1219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rgbClr val="C00000"/>
                </a:solidFill>
              </a:rPr>
              <a:t> &gt;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baseline="-25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622" name="Text Placeholder 336"/>
          <p:cNvSpPr txBox="1">
            <a:spLocks/>
          </p:cNvSpPr>
          <p:nvPr/>
        </p:nvSpPr>
        <p:spPr bwMode="auto">
          <a:xfrm>
            <a:off x="0" y="6486525"/>
            <a:ext cx="5943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/>
              <a:t>Eddy, J.A. et al. </a:t>
            </a:r>
            <a:r>
              <a:rPr lang="en-US" sz="1600" i="1" dirty="0" err="1" smtClean="0"/>
              <a:t>PLoS</a:t>
            </a:r>
            <a:r>
              <a:rPr lang="en-US" sz="1600" i="1" dirty="0" smtClean="0"/>
              <a:t> </a:t>
            </a:r>
            <a:r>
              <a:rPr lang="en-US" sz="1600" i="1" dirty="0"/>
              <a:t>Comp </a:t>
            </a:r>
            <a:r>
              <a:rPr lang="en-US" sz="1600" i="1" dirty="0" err="1"/>
              <a:t>Biol</a:t>
            </a:r>
            <a:r>
              <a:rPr lang="en-US" sz="1600" dirty="0"/>
              <a:t> (2010)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7013" y="2328755"/>
            <a:ext cx="407987" cy="176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2140744"/>
            <a:ext cx="1030287" cy="218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33400" y="2600848"/>
            <a:ext cx="3200400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12" lvl="0" eaLnBrk="0" hangingPunct="0">
              <a:spcBef>
                <a:spcPts val="2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80000"/>
              <a:defRPr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Extends relative expression reversal concept to networks: rankings enumerated by 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pairwise comparisons</a:t>
            </a:r>
          </a:p>
        </p:txBody>
      </p:sp>
      <p:sp>
        <p:nvSpPr>
          <p:cNvPr id="1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4321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DIRAC identifies tightly &amp; loosely regulated networks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18595" y="2482283"/>
            <a:ext cx="317300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1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, ranked highest (top) to lowest expression (bottom)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ight Brace 51"/>
          <p:cNvSpPr/>
          <p:nvPr/>
        </p:nvSpPr>
        <p:spPr>
          <a:xfrm>
            <a:off x="5538624" y="2108988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2238" y="1134412"/>
            <a:ext cx="3359652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Samples of </a:t>
            </a:r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: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-61770" y="4161138"/>
            <a:ext cx="5039479" cy="19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499146" y="1735694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Highest conservation</a:t>
            </a: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499146" y="5872340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Lowest conservation</a:t>
            </a: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104900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4471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DIRAC identifies tightly &amp; loosely regulated networks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18595" y="2482283"/>
            <a:ext cx="317300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1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, ranked highest (top) to lowest expression (bottom)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ight Brace 51"/>
          <p:cNvSpPr/>
          <p:nvPr/>
        </p:nvSpPr>
        <p:spPr>
          <a:xfrm>
            <a:off x="5538624" y="2108988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2238" y="1134412"/>
            <a:ext cx="3359652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Samples of </a:t>
            </a:r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: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2645590" y="1549046"/>
            <a:ext cx="354629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tightly regulated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network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-61770" y="4161138"/>
            <a:ext cx="5039479" cy="19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499146" y="1735694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Highest conservation</a:t>
            </a: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499146" y="5872340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Lowest conservation</a:t>
            </a: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104900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761184" y="2839004"/>
            <a:ext cx="1200944" cy="54315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12" lvl="0" algn="ctr" eaLnBrk="0" hangingPunct="0">
              <a:spcBef>
                <a:spcPts val="2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80000"/>
              <a:defRPr/>
            </a:pPr>
            <a:r>
              <a:rPr lang="en-US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µ</a:t>
            </a:r>
            <a:r>
              <a:rPr lang="en-US" i="1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~ 1.0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074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 &amp; Significance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err="1" smtClean="0"/>
              <a:t>Glioblastoma</a:t>
            </a:r>
            <a:r>
              <a:rPr lang="en-US" dirty="0" smtClean="0"/>
              <a:t> </a:t>
            </a:r>
            <a:r>
              <a:rPr lang="en-US" dirty="0" err="1" smtClean="0"/>
              <a:t>multiforme</a:t>
            </a:r>
            <a:r>
              <a:rPr lang="en-US" dirty="0" smtClean="0"/>
              <a:t> (GBM)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Systems biology approaches to cancer research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modeling of metabolism in GBM with biochemical reaction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23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DIRAC identifies tightly &amp; loosely regulated networks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18595" y="2482283"/>
            <a:ext cx="317300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1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, ranked highest (top) to lowest expression (bottom)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8595" y="5219072"/>
            <a:ext cx="2426415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2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ight Brace 51"/>
          <p:cNvSpPr/>
          <p:nvPr/>
        </p:nvSpPr>
        <p:spPr>
          <a:xfrm>
            <a:off x="5538624" y="2108988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ight Brace 52"/>
          <p:cNvSpPr/>
          <p:nvPr/>
        </p:nvSpPr>
        <p:spPr>
          <a:xfrm>
            <a:off x="5538624" y="4625647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2238" y="1134412"/>
            <a:ext cx="3359652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Samples of </a:t>
            </a:r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: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2645590" y="1549046"/>
            <a:ext cx="354629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tightly regulated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network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-61770" y="4161138"/>
            <a:ext cx="5039479" cy="19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499146" y="1735694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Highest conservation</a:t>
            </a: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499146" y="5872340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Lowest conservation</a:t>
            </a: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104900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618037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761184" y="2839004"/>
            <a:ext cx="1200944" cy="54315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12" lvl="0" algn="ctr" eaLnBrk="0" hangingPunct="0">
              <a:spcBef>
                <a:spcPts val="2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80000"/>
              <a:defRPr/>
            </a:pPr>
            <a:r>
              <a:rPr lang="en-US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µ</a:t>
            </a:r>
            <a:r>
              <a:rPr lang="en-US" i="1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~ 1.0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2775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DIRAC identifies tightly &amp; loosely regulated networks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18595" y="2482283"/>
            <a:ext cx="317300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</a:t>
            </a:r>
            <a:br>
              <a:rPr lang="en-US" sz="2000" smtClean="0">
                <a:latin typeface="Arial" pitchFamily="34" charset="0"/>
                <a:cs typeface="Arial" pitchFamily="34" charset="0"/>
              </a:rPr>
            </a:br>
            <a:r>
              <a:rPr lang="en-US" sz="200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1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, ranked highest (top) to lowest expression (bottom)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18595" y="5219072"/>
            <a:ext cx="2426415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Genes participating in </a:t>
            </a:r>
            <a:r>
              <a:rPr lang="en-US" sz="2000" b="1" smtClean="0">
                <a:latin typeface="Arial" pitchFamily="34" charset="0"/>
                <a:cs typeface="Arial" pitchFamily="34" charset="0"/>
              </a:rPr>
              <a:t>network 2</a:t>
            </a:r>
            <a:endParaRPr lang="en-US" sz="20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ight Brace 51"/>
          <p:cNvSpPr/>
          <p:nvPr/>
        </p:nvSpPr>
        <p:spPr>
          <a:xfrm>
            <a:off x="5538624" y="2108988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ight Brace 52"/>
          <p:cNvSpPr/>
          <p:nvPr/>
        </p:nvSpPr>
        <p:spPr>
          <a:xfrm>
            <a:off x="5538624" y="4625647"/>
            <a:ext cx="186647" cy="1903803"/>
          </a:xfrm>
          <a:prstGeom prst="rightBrace">
            <a:avLst>
              <a:gd name="adj1" fmla="val 62878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2238" y="1134412"/>
            <a:ext cx="3359652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rial" pitchFamily="34" charset="0"/>
                <a:cs typeface="Arial" pitchFamily="34" charset="0"/>
              </a:rPr>
              <a:t>Samples of </a:t>
            </a:r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: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2645590" y="1549046"/>
            <a:ext cx="354629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tightly regulated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network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4"/>
          <p:cNvSpPr txBox="1">
            <a:spLocks noChangeArrowheads="1"/>
          </p:cNvSpPr>
          <p:nvPr/>
        </p:nvSpPr>
        <p:spPr bwMode="auto">
          <a:xfrm>
            <a:off x="2458943" y="4162109"/>
            <a:ext cx="3806829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loosely regulated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network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-61770" y="4161138"/>
            <a:ext cx="5039479" cy="194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499146" y="1735694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Highest conservation</a:t>
            </a:r>
          </a:p>
        </p:txBody>
      </p:sp>
      <p:sp>
        <p:nvSpPr>
          <p:cNvPr id="59" name="TextBox 6"/>
          <p:cNvSpPr txBox="1">
            <a:spLocks noChangeArrowheads="1"/>
          </p:cNvSpPr>
          <p:nvPr/>
        </p:nvSpPr>
        <p:spPr bwMode="auto">
          <a:xfrm>
            <a:off x="499146" y="5872340"/>
            <a:ext cx="2053121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Lowest conservation</a:t>
            </a: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104900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618037"/>
            <a:ext cx="2017713" cy="201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761184" y="2839004"/>
            <a:ext cx="1200944" cy="54315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12" lvl="0" algn="ctr" eaLnBrk="0" hangingPunct="0">
              <a:spcBef>
                <a:spcPts val="2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80000"/>
              <a:defRPr/>
            </a:pPr>
            <a:r>
              <a:rPr lang="en-US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µ</a:t>
            </a:r>
            <a:r>
              <a:rPr lang="en-US" i="1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~ 1.0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8267" y="5352141"/>
            <a:ext cx="1200944" cy="54315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512" lvl="0" algn="ctr" eaLnBrk="0" hangingPunct="0">
              <a:spcBef>
                <a:spcPts val="2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80000"/>
              <a:defRPr/>
            </a:pPr>
            <a:r>
              <a:rPr lang="en-US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µ</a:t>
            </a:r>
            <a:r>
              <a:rPr lang="en-US" i="1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R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~ 0.5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2807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Networks exhibit differential regulation between states</a:t>
            </a:r>
          </a:p>
        </p:txBody>
      </p:sp>
      <p:pic>
        <p:nvPicPr>
          <p:cNvPr id="36867" name="Picture 8" descr="mu_scatterplots.t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3352800"/>
            <a:ext cx="3429000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8" name="Group 10"/>
          <p:cNvGrpSpPr>
            <a:grpSpLocks/>
          </p:cNvGrpSpPr>
          <p:nvPr/>
        </p:nvGrpSpPr>
        <p:grpSpPr bwMode="auto">
          <a:xfrm>
            <a:off x="2286000" y="3810000"/>
            <a:ext cx="2362200" cy="1981200"/>
            <a:chOff x="2286000" y="3810000"/>
            <a:chExt cx="2362200" cy="19812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2286000" y="3810000"/>
              <a:ext cx="2133600" cy="190500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10800000" flipV="1">
              <a:off x="2505075" y="3886200"/>
              <a:ext cx="2143125" cy="190500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2220913" y="4419600"/>
            <a:ext cx="320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793875" y="5160963"/>
            <a:ext cx="1463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8" descr="mu_scatterplots.tif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4343400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Box 3"/>
          <p:cNvSpPr txBox="1">
            <a:spLocks noChangeArrowheads="1"/>
          </p:cNvSpPr>
          <p:nvPr/>
        </p:nvSpPr>
        <p:spPr bwMode="auto">
          <a:xfrm>
            <a:off x="533400" y="1219200"/>
            <a:ext cx="312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FIBRINOLYSIS network</a:t>
            </a:r>
            <a:endParaRPr lang="en-US" sz="2000" b="1" baseline="-25000">
              <a:solidFill>
                <a:srgbClr val="C00000"/>
              </a:solidFill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838200" y="1828800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Rank conservation (</a:t>
            </a:r>
            <a:r>
              <a:rPr lang="en-US" sz="2000" i="1" dirty="0">
                <a:solidFill>
                  <a:srgbClr val="000000"/>
                </a:solidFill>
                <a:sym typeface="Symbol" pitchFamily="18" charset="2"/>
              </a:rPr>
              <a:t>µ</a:t>
            </a:r>
            <a:r>
              <a:rPr lang="en-US" sz="2000" i="1" baseline="-25000" dirty="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) in normal prostate: </a:t>
            </a:r>
            <a:r>
              <a:rPr lang="en-US" sz="2000" b="1" dirty="0">
                <a:solidFill>
                  <a:srgbClr val="000000"/>
                </a:solidFill>
                <a:sym typeface="Symbol" pitchFamily="18" charset="2"/>
              </a:rPr>
              <a:t>0.891</a:t>
            </a:r>
            <a:endParaRPr lang="en-US" sz="2000" b="1" i="1" baseline="-25000" dirty="0">
              <a:solidFill>
                <a:srgbClr val="000000"/>
              </a:solidFill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4419600" y="1828800"/>
            <a:ext cx="396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Rank conservation (</a:t>
            </a:r>
            <a:r>
              <a:rPr lang="en-US" sz="2000" i="1">
                <a:solidFill>
                  <a:srgbClr val="000000"/>
                </a:solidFill>
                <a:sym typeface="Symbol" pitchFamily="18" charset="2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) in metastatic prostate cancer: 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0.736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685800" y="2800350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Difference in rank conservation: 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0.156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5638800" y="2800350"/>
            <a:ext cx="2362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 i="1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-value &lt; 0.001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40350" y="3003550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10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Networks exhibit differential regulation between states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37891" name="Picture 8" descr="mu_scatterplots.t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3352800"/>
            <a:ext cx="3429000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533400" y="1219200"/>
            <a:ext cx="3124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FIBRINOLYSIS network</a:t>
            </a:r>
            <a:endParaRPr lang="en-US" sz="2000" b="1" baseline="-25000">
              <a:solidFill>
                <a:srgbClr val="C00000"/>
              </a:solidFill>
            </a:endParaRPr>
          </a:p>
        </p:txBody>
      </p:sp>
      <p:sp>
        <p:nvSpPr>
          <p:cNvPr id="37893" name="TextBox 3"/>
          <p:cNvSpPr txBox="1">
            <a:spLocks noChangeArrowheads="1"/>
          </p:cNvSpPr>
          <p:nvPr/>
        </p:nvSpPr>
        <p:spPr bwMode="auto">
          <a:xfrm>
            <a:off x="838200" y="1828800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Rank conservation (</a:t>
            </a:r>
            <a:r>
              <a:rPr lang="en-US" sz="2000" i="1">
                <a:solidFill>
                  <a:srgbClr val="000000"/>
                </a:solidFill>
                <a:sym typeface="Symbol" pitchFamily="18" charset="2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) in normal prostate: 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0.891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sp>
        <p:nvSpPr>
          <p:cNvPr id="37894" name="TextBox 3"/>
          <p:cNvSpPr txBox="1">
            <a:spLocks noChangeArrowheads="1"/>
          </p:cNvSpPr>
          <p:nvPr/>
        </p:nvSpPr>
        <p:spPr bwMode="auto">
          <a:xfrm>
            <a:off x="4419600" y="1828800"/>
            <a:ext cx="3962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Rank conservation (</a:t>
            </a:r>
            <a:r>
              <a:rPr lang="en-US" sz="2000" i="1">
                <a:solidFill>
                  <a:srgbClr val="000000"/>
                </a:solidFill>
                <a:sym typeface="Symbol" pitchFamily="18" charset="2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) in metastatic prostate cancer: 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0.736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sp>
        <p:nvSpPr>
          <p:cNvPr id="37895" name="TextBox 3"/>
          <p:cNvSpPr txBox="1">
            <a:spLocks noChangeArrowheads="1"/>
          </p:cNvSpPr>
          <p:nvPr/>
        </p:nvSpPr>
        <p:spPr bwMode="auto">
          <a:xfrm>
            <a:off x="685800" y="2800350"/>
            <a:ext cx="480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Difference in rank conservation: </a:t>
            </a:r>
            <a:r>
              <a:rPr lang="en-US" sz="2000" b="1">
                <a:solidFill>
                  <a:srgbClr val="000000"/>
                </a:solidFill>
                <a:sym typeface="Symbol" pitchFamily="18" charset="2"/>
              </a:rPr>
              <a:t>0.156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sp>
        <p:nvSpPr>
          <p:cNvPr id="37896" name="TextBox 3"/>
          <p:cNvSpPr txBox="1">
            <a:spLocks noChangeArrowheads="1"/>
          </p:cNvSpPr>
          <p:nvPr/>
        </p:nvSpPr>
        <p:spPr bwMode="auto">
          <a:xfrm>
            <a:off x="5638800" y="2800350"/>
            <a:ext cx="2362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"/>
            <a:r>
              <a:rPr lang="en-US" sz="2000" i="1">
                <a:solidFill>
                  <a:srgbClr val="000000"/>
                </a:solidFill>
                <a:sym typeface="Symbol" pitchFamily="18" charset="2"/>
              </a:rPr>
              <a:t>P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-value &lt; 0.001</a:t>
            </a:r>
            <a:endParaRPr lang="en-US" sz="2000" b="1" i="1" baseline="-2500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40350" y="3003550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29200" y="4191000"/>
            <a:ext cx="3352800" cy="1143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networks with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significant difference in </a:t>
            </a:r>
            <a:r>
              <a:rPr lang="en-US" sz="2000" b="1" i="1" dirty="0">
                <a:solidFill>
                  <a:srgbClr val="000000"/>
                </a:solidFill>
                <a:sym typeface="Symbol" pitchFamily="18" charset="2"/>
              </a:rPr>
              <a:t>µ</a:t>
            </a:r>
            <a:r>
              <a:rPr lang="en-US" sz="2000" b="1" i="1" baseline="-25000" dirty="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0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-value &lt; 0.05)</a:t>
            </a:r>
          </a:p>
        </p:txBody>
      </p:sp>
      <p:sp>
        <p:nvSpPr>
          <p:cNvPr id="12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10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Networks tend to be </a:t>
            </a:r>
            <a:r>
              <a:rPr lang="en-US" dirty="0" err="1" smtClean="0">
                <a:latin typeface="Arial" charset="0"/>
                <a:cs typeface="Arial" charset="0"/>
              </a:rPr>
              <a:t>degregulated</a:t>
            </a:r>
            <a:r>
              <a:rPr lang="en-US" dirty="0" smtClean="0">
                <a:latin typeface="Arial" charset="0"/>
                <a:cs typeface="Arial" charset="0"/>
              </a:rPr>
              <a:t> in </a:t>
            </a:r>
            <a:r>
              <a:rPr lang="en-US" dirty="0" err="1" smtClean="0">
                <a:latin typeface="Arial" charset="0"/>
                <a:cs typeface="Arial" charset="0"/>
              </a:rPr>
              <a:t>disase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41987" name="Picture 5" descr="mu_scatterplots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" y="941388"/>
            <a:ext cx="8975725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11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Networks tend to be deregulated in </a:t>
            </a:r>
            <a:r>
              <a:rPr lang="en-US" dirty="0" err="1" smtClean="0">
                <a:latin typeface="Arial" charset="0"/>
                <a:cs typeface="Arial" charset="0"/>
              </a:rPr>
              <a:t>disase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41987" name="Picture 5" descr="mu_scatterplots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" y="941388"/>
            <a:ext cx="8975725" cy="58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0" y="2895600"/>
            <a:ext cx="2209800" cy="18288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304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770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74800" y="1169988"/>
          <a:ext cx="3976405" cy="5383320"/>
        </p:xfrm>
        <a:graphic>
          <a:graphicData uri="http://schemas.openxmlformats.org/drawingml/2006/table">
            <a:tbl>
              <a:tblPr/>
              <a:tblGrid>
                <a:gridCol w="1722730"/>
                <a:gridCol w="1403283"/>
                <a:gridCol w="850392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Network </a:t>
                      </a:r>
                      <a:r>
                        <a:rPr lang="en-US" sz="1550" b="1" i="0" u="none" strike="noStrike" smtClean="0">
                          <a:solidFill>
                            <a:srgbClr val="000000"/>
                          </a:solidFill>
                          <a:latin typeface="Arial"/>
                        </a:rPr>
                        <a:t>name.</a:t>
                      </a:r>
                      <a:endParaRPr lang="en-US" sz="1550" b="1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Num. genes</a:t>
                      </a: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1" u="none" strike="noStrike" smtClean="0">
                          <a:solidFill>
                            <a:srgbClr val="000000"/>
                          </a:solidFill>
                          <a:latin typeface="Arial"/>
                          <a:sym typeface="Symbol"/>
                        </a:rPr>
                        <a:t>µ</a:t>
                      </a:r>
                      <a:r>
                        <a:rPr lang="en-US" sz="1550" b="1" i="1" u="none" strike="noStrike" baseline="-25000" smtClean="0">
                          <a:solidFill>
                            <a:srgbClr val="000000"/>
                          </a:solidFill>
                          <a:latin typeface="Arial"/>
                          <a:sym typeface="Symbol"/>
                        </a:rPr>
                        <a:t>R</a:t>
                      </a:r>
                      <a:endParaRPr lang="en-US" sz="1550" b="1" i="1" u="none" strike="noStrike" baseline="-250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GS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FOSB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0.981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AKAP13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0.955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AGPCR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0.955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RNA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CACAM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NDKDYNAMIN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ETC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SET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ALTERNATIVE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ALK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LAIR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PITX2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METHIONINE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0.839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IL5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0.833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STEM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0.829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ION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0.806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CYTOKINE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0.805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IL18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0.763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LEPTIN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0.728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308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 smtClean="0">
                <a:latin typeface="Arial" charset="0"/>
                <a:cs typeface="Arial" charset="0"/>
              </a:rPr>
              <a:t>Average network conservation estimates global regulation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30300" y="2073275"/>
            <a:ext cx="4724400" cy="3962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55838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575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2525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43086" name="TextBox 3"/>
          <p:cNvSpPr txBox="1">
            <a:spLocks noChangeArrowheads="1"/>
          </p:cNvSpPr>
          <p:nvPr/>
        </p:nvSpPr>
        <p:spPr bwMode="auto">
          <a:xfrm>
            <a:off x="5791200" y="1676400"/>
            <a:ext cx="2819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Rank conservation of networks in </a:t>
            </a:r>
            <a:r>
              <a:rPr lang="en-US" sz="2000" b="1">
                <a:solidFill>
                  <a:schemeClr val="tx2"/>
                </a:solidFill>
              </a:rPr>
              <a:t>normal prostate samples</a:t>
            </a:r>
            <a:endParaRPr lang="en-US" sz="2000" b="1" baseline="-25000">
              <a:solidFill>
                <a:schemeClr val="tx2"/>
              </a:solidFill>
            </a:endParaRPr>
          </a:p>
        </p:txBody>
      </p:sp>
      <p:sp>
        <p:nvSpPr>
          <p:cNvPr id="10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12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574800" y="1169988"/>
          <a:ext cx="3976405" cy="5383320"/>
        </p:xfrm>
        <a:graphic>
          <a:graphicData uri="http://schemas.openxmlformats.org/drawingml/2006/table">
            <a:tbl>
              <a:tblPr/>
              <a:tblGrid>
                <a:gridCol w="1722730"/>
                <a:gridCol w="1403283"/>
                <a:gridCol w="850392"/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Network </a:t>
                      </a:r>
                      <a:r>
                        <a:rPr lang="en-US" sz="155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name.</a:t>
                      </a:r>
                      <a:endParaRPr lang="en-US" sz="155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Num. genes</a:t>
                      </a: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1" i="1" u="none" strike="noStrike" smtClean="0">
                          <a:solidFill>
                            <a:srgbClr val="000000"/>
                          </a:solidFill>
                          <a:latin typeface="Arial"/>
                          <a:sym typeface="Symbol"/>
                        </a:rPr>
                        <a:t>µ</a:t>
                      </a:r>
                      <a:r>
                        <a:rPr lang="en-US" sz="1550" b="1" i="1" u="none" strike="noStrike" baseline="-25000" smtClean="0">
                          <a:solidFill>
                            <a:srgbClr val="000000"/>
                          </a:solidFill>
                          <a:latin typeface="Arial"/>
                          <a:sym typeface="Symbol"/>
                        </a:rPr>
                        <a:t>R</a:t>
                      </a:r>
                      <a:endParaRPr lang="en-US" sz="1550" b="1" i="1" u="none" strike="noStrike" baseline="-2500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T="9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GS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FOSB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0.981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AKAP13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0.955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AGPCR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0.955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RNA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CACAM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NDKDYNAMIN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ETC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SET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0.945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ALTERNATIVE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0.847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ALK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LAIR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0.844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PITX2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0.840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METHIONINE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0.839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IL5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0.833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STEM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0.829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ION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0.806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CYTOKINE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0.805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IL18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0.763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0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LEPTIN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5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0.728</a:t>
                      </a:r>
                    </a:p>
                  </a:txBody>
                  <a:tcPr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129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>
                <a:latin typeface="Arial" charset="0"/>
                <a:cs typeface="Arial" charset="0"/>
              </a:rPr>
              <a:t>Average </a:t>
            </a:r>
            <a:r>
              <a:rPr lang="en-US" spc="-100" dirty="0" smtClean="0">
                <a:latin typeface="Arial" charset="0"/>
                <a:cs typeface="Arial" charset="0"/>
              </a:rPr>
              <a:t>network conservation </a:t>
            </a:r>
            <a:r>
              <a:rPr lang="en-US" spc="-100" dirty="0">
                <a:latin typeface="Arial" charset="0"/>
                <a:cs typeface="Arial" charset="0"/>
              </a:rPr>
              <a:t>estimates global regulation</a:t>
            </a:r>
            <a:endParaRPr lang="en-US" spc="-100" dirty="0" smtClean="0">
              <a:latin typeface="Arial" charset="0"/>
              <a:cs typeface="Arial" charset="0"/>
            </a:endParaRPr>
          </a:p>
        </p:txBody>
      </p:sp>
      <p:pic>
        <p:nvPicPr>
          <p:cNvPr id="45130" name="Picture 4" descr="mu_heatmap_top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475" y="1550988"/>
            <a:ext cx="852488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31" name="Picture 5" descr="mu_heatmap_bottom.t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8525" y="3800475"/>
            <a:ext cx="847725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32" name="Picture 7" descr="mu_heatmap_colorbar.t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7100" y="1474788"/>
            <a:ext cx="95726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30300" y="2073275"/>
            <a:ext cx="4724400" cy="3962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55838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8575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2525" y="3879850"/>
            <a:ext cx="492125" cy="349250"/>
          </a:xfrm>
          <a:prstGeom prst="rect">
            <a:avLst/>
          </a:prstGeom>
          <a:noFill/>
        </p:spPr>
        <p:txBody>
          <a:bodyPr vert="vert" wrap="none">
            <a:spAutoFit/>
          </a:bodyPr>
          <a:lstStyle/>
          <a:p>
            <a:pPr>
              <a:defRPr/>
            </a:pPr>
            <a:r>
              <a:rPr lang="en-US" sz="2000" b="1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000" y="3429000"/>
            <a:ext cx="2209800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Average rank conservation across all 248 networks: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0.903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12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7" descr="mu_heatmap_ppt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5000"/>
            <a:ext cx="9144000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Trend of lower conservation with malignancy persists</a:t>
            </a:r>
          </a:p>
        </p:txBody>
      </p:sp>
      <p:sp>
        <p:nvSpPr>
          <p:cNvPr id="47108" name="Rectangle 6"/>
          <p:cNvSpPr>
            <a:spLocks noChangeArrowheads="1"/>
          </p:cNvSpPr>
          <p:nvPr/>
        </p:nvSpPr>
        <p:spPr bwMode="auto">
          <a:xfrm>
            <a:off x="76200" y="1030288"/>
            <a:ext cx="190500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828800">
              <a:spcAft>
                <a:spcPts val="600"/>
              </a:spcAft>
            </a:pPr>
            <a:r>
              <a:rPr lang="en-US" b="1">
                <a:solidFill>
                  <a:srgbClr val="C00000"/>
                </a:solidFill>
              </a:rPr>
              <a:t>Highest rank conservation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6400800" y="1030288"/>
            <a:ext cx="243840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1828800">
              <a:spcAft>
                <a:spcPts val="600"/>
              </a:spcAft>
            </a:pPr>
            <a:r>
              <a:rPr lang="en-US" b="1" dirty="0">
                <a:solidFill>
                  <a:srgbClr val="C00000"/>
                </a:solidFill>
              </a:rPr>
              <a:t>Lowest rank conservation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81200" y="1411288"/>
            <a:ext cx="4572000" cy="1587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85800" y="2971800"/>
            <a:ext cx="3352800" cy="2590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33363" indent="-233363">
              <a:defRPr/>
            </a:pPr>
            <a:r>
              <a:rPr lang="en-US" b="1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Tighter network regulation:</a:t>
            </a:r>
            <a:r>
              <a:rPr lang="en-US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normal prostate</a:t>
            </a:r>
          </a:p>
          <a:p>
            <a:pPr>
              <a:defRPr/>
            </a:pPr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defRPr/>
            </a:pPr>
            <a:r>
              <a:rPr lang="en-US" b="1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Looser network regulation:</a:t>
            </a:r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primary prostate cancer</a:t>
            </a:r>
          </a:p>
          <a:p>
            <a:pPr marL="233363" indent="-233363">
              <a:defRPr/>
            </a:pPr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defRPr/>
            </a:pPr>
            <a:r>
              <a:rPr lang="en-US" b="1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Loosest network regulation:</a:t>
            </a:r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metastatic prostate cancer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3582194" y="6247606"/>
            <a:ext cx="457200" cy="1588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3964782" y="6246019"/>
            <a:ext cx="457200" cy="1587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3593307" y="2056606"/>
            <a:ext cx="457200" cy="1587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3974307" y="2055019"/>
            <a:ext cx="457200" cy="1587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4769644" y="6247606"/>
            <a:ext cx="457200" cy="1588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4768057" y="2056606"/>
            <a:ext cx="457200" cy="1587"/>
          </a:xfrm>
          <a:prstGeom prst="straightConnector1">
            <a:avLst/>
          </a:prstGeom>
          <a:ln w="76200">
            <a:solidFill>
              <a:schemeClr val="tx2"/>
            </a:solidFill>
            <a:tailEnd type="stealth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13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DIRAC identifies variably expressed networks</a:t>
            </a:r>
          </a:p>
        </p:txBody>
      </p:sp>
      <p:sp>
        <p:nvSpPr>
          <p:cNvPr id="50181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14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80616"/>
            <a:ext cx="17556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Phenotype A</a:t>
            </a:r>
            <a:endParaRPr lang="en-US" sz="20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2160" y="1880616"/>
            <a:ext cx="17556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B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23088" y="1066800"/>
            <a:ext cx="33832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shuffled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network ranking between phenotypes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9338" y="4676776"/>
            <a:ext cx="2414016" cy="190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183" y="2380805"/>
            <a:ext cx="1890713" cy="2017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Glioblastoma</a:t>
            </a:r>
            <a:r>
              <a:rPr lang="en-US" dirty="0" smtClean="0"/>
              <a:t> </a:t>
            </a:r>
            <a:r>
              <a:rPr lang="en-US" dirty="0" err="1" smtClean="0"/>
              <a:t>multiforme</a:t>
            </a:r>
            <a:r>
              <a:rPr lang="en-US" dirty="0" smtClean="0"/>
              <a:t>: most lethal brain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105400" cy="51054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Primary CNS tumors</a:t>
            </a:r>
          </a:p>
          <a:p>
            <a:pPr lvl="1"/>
            <a:r>
              <a:rPr lang="en-US" dirty="0" smtClean="0"/>
              <a:t>Diagnosed in ~22,000 annually</a:t>
            </a:r>
          </a:p>
          <a:p>
            <a:pPr lvl="1"/>
            <a:r>
              <a:rPr lang="en-US" dirty="0" smtClean="0"/>
              <a:t>1.4% of diagnosed cancers</a:t>
            </a:r>
          </a:p>
          <a:p>
            <a:pPr lvl="1"/>
            <a:r>
              <a:rPr lang="en-US" dirty="0" smtClean="0"/>
              <a:t>2.3% of cancer related deaths</a:t>
            </a:r>
          </a:p>
          <a:p>
            <a:pPr lvl="1"/>
            <a:endParaRPr lang="en-US" dirty="0"/>
          </a:p>
          <a:p>
            <a:r>
              <a:rPr lang="en-US" sz="2200" dirty="0" err="1" smtClean="0"/>
              <a:t>Gliomas</a:t>
            </a:r>
            <a:r>
              <a:rPr lang="en-US" sz="2200" dirty="0" smtClean="0"/>
              <a:t> (glial cell tumors)</a:t>
            </a:r>
          </a:p>
          <a:p>
            <a:pPr lvl="1"/>
            <a:r>
              <a:rPr lang="en-US" dirty="0" smtClean="0"/>
              <a:t>80% of adult brain tumors</a:t>
            </a:r>
          </a:p>
          <a:p>
            <a:pPr lvl="1"/>
            <a:r>
              <a:rPr lang="en-US" dirty="0" err="1" smtClean="0"/>
              <a:t>astrocytomas</a:t>
            </a:r>
            <a:r>
              <a:rPr lang="en-US" dirty="0" smtClean="0"/>
              <a:t> are most common type</a:t>
            </a:r>
          </a:p>
          <a:p>
            <a:pPr lvl="1"/>
            <a:endParaRPr lang="en-US" dirty="0"/>
          </a:p>
          <a:p>
            <a:r>
              <a:rPr lang="en-US" sz="2200" dirty="0" err="1" smtClean="0"/>
              <a:t>Glioblastoma</a:t>
            </a:r>
            <a:r>
              <a:rPr lang="en-US" sz="2200" dirty="0" smtClean="0"/>
              <a:t> </a:t>
            </a:r>
            <a:r>
              <a:rPr lang="en-US" sz="2200" dirty="0" err="1" smtClean="0"/>
              <a:t>multiforme</a:t>
            </a:r>
            <a:r>
              <a:rPr lang="en-US" sz="2200" dirty="0" smtClean="0"/>
              <a:t> (GBM)</a:t>
            </a:r>
          </a:p>
          <a:p>
            <a:pPr lvl="1"/>
            <a:r>
              <a:rPr lang="en-US" dirty="0" smtClean="0"/>
              <a:t>Grade IV astrocytoma</a:t>
            </a:r>
          </a:p>
          <a:p>
            <a:pPr lvl="1"/>
            <a:r>
              <a:rPr lang="en-US" dirty="0" smtClean="0"/>
              <a:t>Poor survival, no effective treatment</a:t>
            </a:r>
          </a:p>
          <a:p>
            <a:pPr lvl="1"/>
            <a:endParaRPr lang="en-US" dirty="0" smtClean="0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0" y="6581001"/>
            <a:ext cx="495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http://cancergenome.nih.gov/cancersselected/glioblastomamultiforme</a:t>
            </a:r>
          </a:p>
        </p:txBody>
      </p:sp>
      <p:sp>
        <p:nvSpPr>
          <p:cNvPr id="1536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</a:t>
            </a:r>
            <a:endParaRPr lang="en-US" sz="1600" dirty="0"/>
          </a:p>
        </p:txBody>
      </p:sp>
      <p:pic>
        <p:nvPicPr>
          <p:cNvPr id="7172" name="Picture 4" descr="http://cancergenome.nih.gov/PublishedContent/Images/newsevents/multimedialibrary/images/Glioblastoma2%20300dpi%20RG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5995" y="3581400"/>
            <a:ext cx="2552205" cy="22961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cancergenome.nih.gov/PublishedContent/Images/newsevents/multimedialibrary/images/Glioblastoma1%20300dpi%20RG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9883" y="1295400"/>
            <a:ext cx="2567317" cy="2514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DIRAC identifies variably expressed networks</a:t>
            </a:r>
          </a:p>
        </p:txBody>
      </p:sp>
      <p:pic>
        <p:nvPicPr>
          <p:cNvPr id="50179" name="Content Placeholder 11" descr="delta_heatmap.t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25" y="1219200"/>
            <a:ext cx="5070475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81000" y="4953000"/>
            <a:ext cx="3352800" cy="1676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Samples tend to match more closely to their true respective phenotypes;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enables classification based on network ranking</a:t>
            </a:r>
          </a:p>
        </p:txBody>
      </p:sp>
      <p:sp>
        <p:nvSpPr>
          <p:cNvPr id="50181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14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80616"/>
            <a:ext cx="17556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Phenotype A</a:t>
            </a:r>
            <a:endParaRPr lang="en-US" sz="20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2160" y="1880616"/>
            <a:ext cx="17556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smtClean="0">
                <a:latin typeface="Arial" pitchFamily="34" charset="0"/>
                <a:cs typeface="Arial" pitchFamily="34" charset="0"/>
              </a:rPr>
              <a:t>Phenotype B</a:t>
            </a:r>
            <a:endParaRPr lang="en-US" sz="20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23088" y="1066800"/>
            <a:ext cx="33832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-34290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04D8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shuffled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network ranking between phenotypes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9338" y="4676776"/>
            <a:ext cx="2414016" cy="190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stealth" w="lg" len="lg"/>
            <a:tailEnd type="stealth" w="lg" len="lg"/>
          </a:ln>
          <a:effectLst/>
        </p:spPr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183" y="2380805"/>
            <a:ext cx="1890713" cy="2017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572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DIRAC classification is comparable to other methods</a:t>
            </a:r>
          </a:p>
        </p:txBody>
      </p:sp>
      <p:sp>
        <p:nvSpPr>
          <p:cNvPr id="51203" name="TextBox 14"/>
          <p:cNvSpPr txBox="1">
            <a:spLocks noChangeArrowheads="1"/>
          </p:cNvSpPr>
          <p:nvPr/>
        </p:nvSpPr>
        <p:spPr bwMode="auto">
          <a:xfrm>
            <a:off x="1447800" y="1093788"/>
            <a:ext cx="6096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Cross validation accuracies</a:t>
            </a:r>
            <a:endParaRPr lang="en-US" sz="2200" b="1" baseline="-25000" dirty="0">
              <a:solidFill>
                <a:srgbClr val="C00000"/>
              </a:solidFill>
            </a:endParaRPr>
          </a:p>
        </p:txBody>
      </p:sp>
      <p:pic>
        <p:nvPicPr>
          <p:cNvPr id="51204" name="Picture 7" descr="accuracy_plots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057400"/>
            <a:ext cx="4419600" cy="372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 descr="accuracy_plots.t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025650"/>
            <a:ext cx="44196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rot="16200000" flipH="1">
            <a:off x="380207" y="1980406"/>
            <a:ext cx="457200" cy="158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1675607" y="1980406"/>
            <a:ext cx="457200" cy="158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6249194" y="1980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7620794" y="1980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6249194" y="3885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7620794" y="3885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877594" y="3885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3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4953794" y="1980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3048794" y="3885406"/>
            <a:ext cx="457200" cy="1588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C00000"/>
                </a:gs>
                <a:gs pos="100000">
                  <a:schemeClr val="tx1"/>
                </a:gs>
              </a:gsLst>
              <a:lin ang="2700000" scaled="1"/>
              <a:tileRect/>
            </a:gradFill>
            <a:tailEnd type="stealth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15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DIRAC offers several advantageous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 smtClean="0">
                <a:latin typeface="Arial" charset="0"/>
                <a:ea typeface="ＭＳ Ｐゴシック" charset="0"/>
                <a:cs typeface="Arial" charset="0"/>
              </a:rPr>
              <a:t>Independent of 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data normalization</a:t>
            </a: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 smtClean="0">
                <a:latin typeface="Arial" charset="0"/>
                <a:ea typeface="ＭＳ Ｐゴシック" charset="0"/>
                <a:cs typeface="Arial" charset="0"/>
              </a:rPr>
              <a:t>Independent of genes/proteins outside 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of network</a:t>
            </a: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Can show massive/complete perturbations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</a:pPr>
            <a:r>
              <a:rPr lang="en-US" sz="1900" dirty="0">
                <a:latin typeface="Arial" charset="0"/>
                <a:ea typeface="ＭＳ Ｐゴシック" charset="0"/>
                <a:cs typeface="Arial" charset="0"/>
              </a:rPr>
              <a:t>Unlike </a:t>
            </a:r>
            <a:r>
              <a:rPr lang="en-US" sz="1900" dirty="0" smtClean="0">
                <a:latin typeface="Arial" charset="0"/>
                <a:ea typeface="ＭＳ Ｐゴシック" charset="0"/>
                <a:cs typeface="Arial" charset="0"/>
              </a:rPr>
              <a:t>Fischer’s </a:t>
            </a:r>
            <a:r>
              <a:rPr lang="en-US" sz="1900" dirty="0">
                <a:latin typeface="Arial" charset="0"/>
                <a:ea typeface="ＭＳ Ｐゴシック" charset="0"/>
                <a:cs typeface="Arial" charset="0"/>
              </a:rPr>
              <a:t>exact test (e.g</a:t>
            </a:r>
            <a:r>
              <a:rPr lang="en-US" sz="1900" dirty="0" smtClean="0">
                <a:latin typeface="Arial" charset="0"/>
                <a:ea typeface="ＭＳ Ｐゴシック" charset="0"/>
                <a:cs typeface="Arial" charset="0"/>
              </a:rPr>
              <a:t>., GO </a:t>
            </a:r>
            <a:r>
              <a:rPr lang="en-US" sz="1900" dirty="0">
                <a:latin typeface="Arial" charset="0"/>
                <a:ea typeface="ＭＳ Ｐゴシック" charset="0"/>
                <a:cs typeface="Arial" charset="0"/>
              </a:rPr>
              <a:t>enrichment)</a:t>
            </a: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Measures </a:t>
            </a:r>
            <a:r>
              <a:rPr lang="ja-JP" altLang="en-US" sz="2200" dirty="0" smtClean="0"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shuffling</a:t>
            </a:r>
            <a:r>
              <a:rPr lang="ja-JP" altLang="en-US" sz="2200" dirty="0"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 of </a:t>
            </a:r>
            <a:r>
              <a:rPr lang="en-US" sz="2200" dirty="0" smtClean="0">
                <a:latin typeface="Arial" charset="0"/>
                <a:ea typeface="ＭＳ Ｐゴシック" charset="0"/>
                <a:cs typeface="Arial" charset="0"/>
              </a:rPr>
              <a:t>network 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in terms of the hierarchy of expression of </a:t>
            </a:r>
            <a:r>
              <a:rPr lang="en-US" sz="2200" dirty="0" smtClean="0">
                <a:latin typeface="Arial" charset="0"/>
                <a:ea typeface="ＭＳ Ｐゴシック" charset="0"/>
                <a:cs typeface="Arial" charset="0"/>
              </a:rPr>
              <a:t>components</a:t>
            </a:r>
            <a:endParaRPr lang="en-US" sz="2200" dirty="0">
              <a:latin typeface="Arial" charset="0"/>
              <a:ea typeface="ＭＳ Ｐゴシック" charset="0"/>
              <a:cs typeface="Arial" charset="0"/>
            </a:endParaRPr>
          </a:p>
          <a:p>
            <a:pPr lvl="1">
              <a:lnSpc>
                <a:spcPct val="90000"/>
              </a:lnSpc>
              <a:buFont typeface="Wingdings" charset="0"/>
              <a:buChar char="§"/>
            </a:pPr>
            <a:r>
              <a:rPr lang="en-US" sz="1900" dirty="0">
                <a:latin typeface="Arial" charset="0"/>
                <a:ea typeface="ＭＳ Ｐゴシック" charset="0"/>
                <a:cs typeface="Arial" charset="0"/>
              </a:rPr>
              <a:t>Distinct from enrichment or GSEA</a:t>
            </a: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Provides </a:t>
            </a:r>
            <a:r>
              <a:rPr lang="en-US" sz="2200" dirty="0" smtClean="0">
                <a:latin typeface="Arial" charset="0"/>
                <a:ea typeface="ＭＳ Ｐゴシック" charset="0"/>
                <a:cs typeface="Arial" charset="0"/>
              </a:rPr>
              <a:t>distinct mathematical </a:t>
            </a: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classifier to yield measurement of predictive accuracy on test data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</a:pPr>
            <a:r>
              <a:rPr lang="en-US" sz="1900" dirty="0">
                <a:latin typeface="Arial" charset="0"/>
                <a:ea typeface="ＭＳ Ｐゴシック" charset="0"/>
                <a:cs typeface="Arial" charset="0"/>
              </a:rPr>
              <a:t>Stronger than p-value for determining signal</a:t>
            </a:r>
          </a:p>
          <a:p>
            <a:pPr lvl="1">
              <a:lnSpc>
                <a:spcPct val="90000"/>
              </a:lnSpc>
              <a:buFont typeface="Wingdings" charset="0"/>
              <a:buChar char="§"/>
            </a:pPr>
            <a:endParaRPr lang="en-US" sz="1900" dirty="0">
              <a:latin typeface="Arial" charset="0"/>
              <a:ea typeface="ＭＳ Ｐゴシック" charset="0"/>
              <a:cs typeface="Arial" charset="0"/>
            </a:endParaRP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Char char="§"/>
            </a:pPr>
            <a:r>
              <a:rPr lang="en-US" sz="2200" dirty="0">
                <a:latin typeface="Arial" charset="0"/>
                <a:ea typeface="ＭＳ Ｐゴシック" charset="0"/>
                <a:cs typeface="Arial" charset="0"/>
              </a:rPr>
              <a:t>Code for the method can be found at our website:</a:t>
            </a:r>
          </a:p>
          <a:p>
            <a:pPr>
              <a:lnSpc>
                <a:spcPct val="90000"/>
              </a:lnSpc>
              <a:buClr>
                <a:srgbClr val="984807"/>
              </a:buClr>
              <a:buFont typeface="Wingdings" charset="0"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	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>	http</a:t>
            </a:r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://www.igb.uiuc.edu/labs/price/downloads_tmp.html</a:t>
            </a:r>
          </a:p>
          <a:p>
            <a:endParaRPr lang="en-US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6575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 smtClean="0">
                <a:latin typeface="Arial" charset="0"/>
                <a:cs typeface="Arial" charset="0"/>
              </a:rPr>
              <a:t>Learning new networks to improve DIRAC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652912" cy="510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200" dirty="0" smtClean="0"/>
              <a:t>Interaction networks advantageous over </a:t>
            </a:r>
            <a:r>
              <a:rPr lang="en-US" sz="2200" i="1" dirty="0" smtClean="0"/>
              <a:t>a priori </a:t>
            </a:r>
            <a:r>
              <a:rPr lang="en-US" sz="2200" dirty="0" smtClean="0"/>
              <a:t>defined pathways</a:t>
            </a: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105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17</a:t>
            </a:r>
            <a:endParaRPr lang="en-US" sz="1600" dirty="0"/>
          </a:p>
        </p:txBody>
      </p:sp>
      <p:pic>
        <p:nvPicPr>
          <p:cNvPr id="14342" name="Picture 6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512" y="1143000"/>
            <a:ext cx="2805288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413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 smtClean="0">
                <a:latin typeface="Arial" charset="0"/>
                <a:cs typeface="Arial" charset="0"/>
              </a:rPr>
              <a:t>Learning new networks to improve DIRAC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652912" cy="510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200" dirty="0" smtClean="0"/>
              <a:t>Interaction networks advantageous over </a:t>
            </a:r>
            <a:r>
              <a:rPr lang="en-US" sz="2200" i="1" dirty="0" smtClean="0"/>
              <a:t>a priori </a:t>
            </a:r>
            <a:r>
              <a:rPr lang="en-US" sz="2200" dirty="0" smtClean="0"/>
              <a:t>defined pathways</a:t>
            </a:r>
          </a:p>
          <a:p>
            <a:pPr>
              <a:defRPr/>
            </a:pPr>
            <a:r>
              <a:rPr lang="en-US" sz="2200" b="1" dirty="0" smtClean="0"/>
              <a:t>Link communities </a:t>
            </a:r>
            <a:r>
              <a:rPr lang="en-US" sz="2200" dirty="0" smtClean="0"/>
              <a:t>clustering used to define </a:t>
            </a:r>
            <a:r>
              <a:rPr lang="en-US" sz="2200" dirty="0" err="1" smtClean="0"/>
              <a:t>subnetworks</a:t>
            </a:r>
            <a:r>
              <a:rPr lang="en-US" sz="2200" dirty="0" smtClean="0"/>
              <a:t> in protein-protein interaction network data</a:t>
            </a:r>
          </a:p>
          <a:p>
            <a:pPr>
              <a:defRPr/>
            </a:pPr>
            <a:r>
              <a:rPr lang="en-US" sz="2200" dirty="0" smtClean="0"/>
              <a:t>Sequential forward floating search algorithm to </a:t>
            </a:r>
            <a:r>
              <a:rPr lang="en-US" sz="2200" b="1" dirty="0" smtClean="0"/>
              <a:t>adaptively grow and shrink</a:t>
            </a:r>
            <a:r>
              <a:rPr lang="en-US" sz="2200" dirty="0" smtClean="0"/>
              <a:t> </a:t>
            </a:r>
            <a:r>
              <a:rPr lang="en-US" sz="2200" dirty="0" err="1" smtClean="0"/>
              <a:t>subnetworks</a:t>
            </a:r>
            <a:endParaRPr lang="en-US" sz="22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105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17</a:t>
            </a:r>
            <a:endParaRPr lang="en-US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4080701"/>
            <a:ext cx="1993565" cy="240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0838" y="4572000"/>
            <a:ext cx="1550042" cy="1490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512" y="1143000"/>
            <a:ext cx="2805288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Straight Arrow Connector 214"/>
          <p:cNvCxnSpPr/>
          <p:nvPr/>
        </p:nvCxnSpPr>
        <p:spPr>
          <a:xfrm>
            <a:off x="4648200" y="5272981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48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Comparative analysis of network families with RXA</a:t>
            </a:r>
          </a:p>
        </p:txBody>
      </p:sp>
      <p:pic>
        <p:nvPicPr>
          <p:cNvPr id="112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768120"/>
            <a:ext cx="4157663" cy="24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Rectangle 6"/>
          <p:cNvSpPr>
            <a:spLocks noChangeArrowheads="1"/>
          </p:cNvSpPr>
          <p:nvPr/>
        </p:nvSpPr>
        <p:spPr bwMode="auto">
          <a:xfrm>
            <a:off x="307848" y="1219200"/>
            <a:ext cx="3806952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Multiple networks often perturbed in cancer; analogous to network-level analysis of gene expression, can analyze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“networks of networks”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6"/>
          <p:cNvSpPr>
            <a:spLocks noChangeArrowheads="1"/>
          </p:cNvSpPr>
          <p:nvPr/>
        </p:nvSpPr>
        <p:spPr bwMode="auto">
          <a:xfrm>
            <a:off x="609600" y="5537792"/>
            <a:ext cx="3425952" cy="101540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“Network families”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defined by Gene Ontology (GO) structure: “children” of the same GO term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91" name="Rounded Rectangle 11290"/>
          <p:cNvSpPr/>
          <p:nvPr/>
        </p:nvSpPr>
        <p:spPr>
          <a:xfrm>
            <a:off x="1741967" y="4550735"/>
            <a:ext cx="2895600" cy="72936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18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Comparative analysis of network families with RXA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81600" y="5562600"/>
            <a:ext cx="17556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NF-DIRAC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31152" y="3429000"/>
            <a:ext cx="17556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NF-TSP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768120"/>
            <a:ext cx="4157663" cy="24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8026" y="2986534"/>
            <a:ext cx="1689054" cy="1204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5138" y="4800600"/>
            <a:ext cx="1633504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Rectangle 6"/>
          <p:cNvSpPr>
            <a:spLocks noChangeArrowheads="1"/>
          </p:cNvSpPr>
          <p:nvPr/>
        </p:nvSpPr>
        <p:spPr bwMode="auto">
          <a:xfrm>
            <a:off x="307848" y="1219200"/>
            <a:ext cx="3806952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Multiple networks often perturbed in cancer; analogous to network-level analysis of gene expression, can analyze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“networks of networks”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6"/>
          <p:cNvSpPr>
            <a:spLocks noChangeArrowheads="1"/>
          </p:cNvSpPr>
          <p:nvPr/>
        </p:nvSpPr>
        <p:spPr bwMode="auto">
          <a:xfrm>
            <a:off x="5033772" y="1219200"/>
            <a:ext cx="3806952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NF-RXA: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network families analyzed with existing RXA algorithms, treating network expression levels as variables instead of genes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6"/>
          <p:cNvSpPr>
            <a:spLocks noChangeArrowheads="1"/>
          </p:cNvSpPr>
          <p:nvPr/>
        </p:nvSpPr>
        <p:spPr bwMode="auto">
          <a:xfrm>
            <a:off x="609600" y="5537792"/>
            <a:ext cx="3425952" cy="101540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“Network families”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defined by Gene Ontology (GO) structure: “children” of the same GO term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91" name="Rounded Rectangle 11290"/>
          <p:cNvSpPr/>
          <p:nvPr/>
        </p:nvSpPr>
        <p:spPr>
          <a:xfrm>
            <a:off x="1741967" y="4550735"/>
            <a:ext cx="2895600" cy="72936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4907280" y="2591783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Phenotype A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63640" y="2591783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Phenotype B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00800" y="4416623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Phenotype A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20000" y="4416623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Phenotype B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8673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Summary of Specific Aim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05462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Accomplished:</a:t>
            </a:r>
            <a:r>
              <a:rPr lang="en-US" sz="2200" dirty="0" smtClean="0"/>
              <a:t> Developed </a:t>
            </a:r>
            <a:r>
              <a:rPr lang="en-US" sz="2200" b="1" dirty="0" smtClean="0"/>
              <a:t>DIRAC</a:t>
            </a:r>
            <a:r>
              <a:rPr lang="en-US" sz="2200" dirty="0" smtClean="0"/>
              <a:t>, a novel technique for identifying and measuring </a:t>
            </a:r>
            <a:r>
              <a:rPr lang="en-US" sz="2200" b="1" dirty="0" smtClean="0"/>
              <a:t>network-level</a:t>
            </a:r>
            <a:r>
              <a:rPr lang="en-US" sz="2200" dirty="0" smtClean="0"/>
              <a:t> perturbations based on relative expression; </a:t>
            </a:r>
            <a:r>
              <a:rPr lang="en-US" sz="2200" i="1" dirty="0" smtClean="0"/>
              <a:t>published in </a:t>
            </a:r>
            <a:r>
              <a:rPr lang="en-US" sz="2200" i="1" dirty="0" err="1" smtClean="0"/>
              <a:t>PLoS</a:t>
            </a:r>
            <a:r>
              <a:rPr lang="en-US" sz="2200" i="1" dirty="0" smtClean="0"/>
              <a:t> Computational Biology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Next steps:</a:t>
            </a:r>
            <a:r>
              <a:rPr lang="en-US" sz="2200" dirty="0" smtClean="0"/>
              <a:t> Completing development of two additional network expression analysis tools for </a:t>
            </a:r>
            <a:r>
              <a:rPr lang="en-US" sz="2200" b="1" dirty="0" smtClean="0"/>
              <a:t>studying interaction-based </a:t>
            </a:r>
            <a:r>
              <a:rPr lang="en-US" sz="2200" b="1" dirty="0" err="1" smtClean="0"/>
              <a:t>subnetworks</a:t>
            </a:r>
            <a:r>
              <a:rPr lang="en-US" sz="2200" b="1" dirty="0" smtClean="0"/>
              <a:t> </a:t>
            </a:r>
            <a:r>
              <a:rPr lang="en-US" sz="2200" dirty="0" smtClean="0"/>
              <a:t>and </a:t>
            </a:r>
            <a:r>
              <a:rPr lang="en-US" sz="2200" b="1" dirty="0" smtClean="0"/>
              <a:t>comparing multiple related networks</a:t>
            </a:r>
          </a:p>
          <a:p>
            <a:pPr eaLnBrk="1" hangingPunct="1">
              <a:defRPr/>
            </a:pPr>
            <a:endParaRPr lang="en-US" sz="2200" b="1" dirty="0" smtClean="0"/>
          </a:p>
          <a:p>
            <a:pPr eaLnBrk="1" hangingPunct="1">
              <a:defRPr/>
            </a:pPr>
            <a:endParaRPr lang="en-US" sz="2200" b="1" dirty="0" smtClean="0"/>
          </a:p>
          <a:p>
            <a:pPr eaLnBrk="1" hangingPunct="1">
              <a:defRPr/>
            </a:pPr>
            <a:endParaRPr lang="en-US" sz="2200" b="1" dirty="0"/>
          </a:p>
          <a:p>
            <a:pPr eaLnBrk="1" hangingPunct="1">
              <a:defRPr/>
            </a:pPr>
            <a:r>
              <a:rPr lang="en-US" sz="2200" dirty="0" smtClean="0"/>
              <a:t>Tools will be available as part of software package </a:t>
            </a:r>
            <a:r>
              <a:rPr lang="en-US" sz="2200" b="1" dirty="0" smtClean="0"/>
              <a:t>Adaptive Unified Relative Expression Analysis (AUREA)</a:t>
            </a:r>
            <a:r>
              <a:rPr lang="en-US" sz="2200" dirty="0" smtClean="0"/>
              <a:t>, being developed in collaboration with John Earls</a:t>
            </a:r>
            <a:endParaRPr lang="en-US" dirty="0" smtClean="0"/>
          </a:p>
          <a:p>
            <a:pPr lvl="1" eaLnBrk="1" hangingPunct="1">
              <a:defRPr/>
            </a:pPr>
            <a:endParaRPr lang="en-US" sz="1800" dirty="0" smtClean="0"/>
          </a:p>
          <a:p>
            <a:pPr eaLnBrk="1" hangingPunct="1">
              <a:defRPr/>
            </a:pPr>
            <a:endParaRPr lang="en-US" sz="2200" dirty="0" smtClean="0"/>
          </a:p>
          <a:p>
            <a:pPr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sz="2200" dirty="0" smtClean="0"/>
          </a:p>
        </p:txBody>
      </p:sp>
      <p:sp>
        <p:nvSpPr>
          <p:cNvPr id="54276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19</a:t>
            </a:r>
            <a:endParaRPr lang="en-US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2270651"/>
            <a:ext cx="642634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5564" y="2259537"/>
            <a:ext cx="685800" cy="68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3607" y="2214561"/>
            <a:ext cx="356380" cy="757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3352800" y="2628900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4343400"/>
            <a:ext cx="1408111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5647" y="4419600"/>
            <a:ext cx="1360553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8257736" cy="2301240"/>
          </a:xfrm>
        </p:spPr>
        <p:txBody>
          <a:bodyPr/>
          <a:lstStyle/>
          <a:p>
            <a:pPr>
              <a:defRPr/>
            </a:pPr>
            <a:r>
              <a:rPr b="1" dirty="0" smtClean="0"/>
              <a:t>Specific Aim 2:</a:t>
            </a:r>
            <a:r>
              <a:rPr dirty="0" smtClean="0"/>
              <a:t/>
            </a:r>
            <a:br>
              <a:rPr dirty="0" smtClean="0"/>
            </a:br>
            <a:r>
              <a:rPr lang="en-US" sz="3200" dirty="0" smtClean="0"/>
              <a:t>Reconstruct the first genome-scale metabolic network for </a:t>
            </a:r>
            <a:r>
              <a:rPr lang="en-US" sz="3200" dirty="0" err="1" smtClean="0"/>
              <a:t>glioblastoma</a:t>
            </a:r>
            <a:r>
              <a:rPr lang="en-US" sz="3200" dirty="0" smtClean="0"/>
              <a:t> </a:t>
            </a:r>
            <a:r>
              <a:rPr lang="en-US" sz="3200" dirty="0" err="1" smtClean="0"/>
              <a:t>multiforme</a:t>
            </a:r>
            <a:endParaRPr dirty="0"/>
          </a:p>
        </p:txBody>
      </p:sp>
      <p:sp>
        <p:nvSpPr>
          <p:cNvPr id="55299" name="Subtitle 6"/>
          <p:cNvSpPr>
            <a:spLocks noGrp="1"/>
          </p:cNvSpPr>
          <p:nvPr>
            <p:ph type="subTitle" idx="1"/>
          </p:nvPr>
        </p:nvSpPr>
        <p:spPr>
          <a:xfrm>
            <a:off x="911225" y="3352800"/>
            <a:ext cx="7318375" cy="1752600"/>
          </a:xfrm>
        </p:spPr>
        <p:txBody>
          <a:bodyPr anchor="b"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Combining GBM-specific expression data with generic human metabolic model to determine active network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Refining and validating metabolic model—comparing simulations to experimental measurements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413" y="2082800"/>
            <a:ext cx="4786313" cy="360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Human Recon 1 </a:t>
            </a:r>
            <a:r>
              <a:rPr lang="en-US" dirty="0" smtClean="0"/>
              <a:t>represents a global knowledgebase</a:t>
            </a:r>
            <a:endParaRPr lang="en-US" dirty="0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8763" y="1881187"/>
            <a:ext cx="3200400" cy="27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325" y="1657350"/>
            <a:ext cx="3140075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3050" y="1633537"/>
            <a:ext cx="2005013" cy="80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899" y="2068033"/>
            <a:ext cx="2305050" cy="268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4114801" y="1539875"/>
            <a:ext cx="1524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Pathways (98)</a:t>
            </a:r>
          </a:p>
        </p:txBody>
      </p:sp>
      <p:sp>
        <p:nvSpPr>
          <p:cNvPr id="45" name="Text Box 17"/>
          <p:cNvSpPr txBox="1">
            <a:spLocks noChangeArrowheads="1"/>
          </p:cNvSpPr>
          <p:nvPr/>
        </p:nvSpPr>
        <p:spPr bwMode="auto">
          <a:xfrm>
            <a:off x="5867400" y="1285875"/>
            <a:ext cx="1905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Reactions (3,311)</a:t>
            </a:r>
          </a:p>
        </p:txBody>
      </p:sp>
      <p:sp>
        <p:nvSpPr>
          <p:cNvPr id="46" name="Text Box 19"/>
          <p:cNvSpPr txBox="1">
            <a:spLocks noChangeArrowheads="1"/>
          </p:cNvSpPr>
          <p:nvPr/>
        </p:nvSpPr>
        <p:spPr bwMode="auto">
          <a:xfrm>
            <a:off x="7315200" y="1066800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Compounds (2,712)</a:t>
            </a:r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6932613" y="4965700"/>
            <a:ext cx="19812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/>
              <a:t>Genes (1,496)</a:t>
            </a:r>
          </a:p>
          <a:p>
            <a:r>
              <a:rPr lang="en-US" sz="1600" dirty="0"/>
              <a:t>Transcripts (1,905)</a:t>
            </a:r>
          </a:p>
          <a:p>
            <a:r>
              <a:rPr lang="en-US" sz="1600" dirty="0"/>
              <a:t>Proteins (2,004)</a:t>
            </a:r>
          </a:p>
        </p:txBody>
      </p:sp>
      <p:sp>
        <p:nvSpPr>
          <p:cNvPr id="48" name="Text Box 32"/>
          <p:cNvSpPr txBox="1">
            <a:spLocks noChangeArrowheads="1"/>
          </p:cNvSpPr>
          <p:nvPr/>
        </p:nvSpPr>
        <p:spPr bwMode="auto">
          <a:xfrm>
            <a:off x="6731000" y="5881688"/>
            <a:ext cx="220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/>
              <a:t>Compartments (7)</a:t>
            </a:r>
          </a:p>
        </p:txBody>
      </p:sp>
      <p:sp>
        <p:nvSpPr>
          <p:cNvPr id="49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/>
              <a:t>Duarte, N.C. et al. </a:t>
            </a:r>
            <a:r>
              <a:rPr lang="en-US" sz="1600" i="1" dirty="0"/>
              <a:t>PNAS </a:t>
            </a:r>
            <a:r>
              <a:rPr lang="en-US" sz="1600" dirty="0"/>
              <a:t>(</a:t>
            </a:r>
            <a:r>
              <a:rPr lang="en-US" sz="1600" dirty="0" smtClean="0"/>
              <a:t>2007); </a:t>
            </a:r>
            <a:r>
              <a:rPr lang="en-US" sz="1600" dirty="0"/>
              <a:t>Systems Biology lecture slides, B.Ø. </a:t>
            </a:r>
            <a:r>
              <a:rPr lang="en-US" sz="1600" dirty="0" err="1"/>
              <a:t>Palsson</a:t>
            </a:r>
            <a:r>
              <a:rPr lang="en-US" sz="1600" dirty="0"/>
              <a:t>, UCSD</a:t>
            </a: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228600" y="1177003"/>
            <a:ext cx="2848260" cy="126139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Global metabolic map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comprehensively represents known reactions in human cells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20</a:t>
            </a:r>
            <a:endParaRPr lang="en-US" sz="1600" dirty="0"/>
          </a:p>
        </p:txBody>
      </p:sp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4512" y="5074942"/>
            <a:ext cx="1081088" cy="108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24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is a highly complex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7" t="806" r="567" b="806"/>
          <a:stretch/>
        </p:blipFill>
        <p:spPr>
          <a:xfrm>
            <a:off x="1016187" y="1762298"/>
            <a:ext cx="7213413" cy="45623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4800" y="1066800"/>
            <a:ext cx="2590800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At the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genetic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level: synergistic interactions among genetic lesions</a:t>
            </a:r>
            <a:endParaRPr lang="en-US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1066800"/>
            <a:ext cx="3200400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Genetic effects convoluted with changes in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gene/protein expression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epigenetics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&amp;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tissue-level interactions</a:t>
            </a:r>
            <a:endParaRPr lang="en-US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9" name="Text Placeholder 336"/>
          <p:cNvSpPr txBox="1">
            <a:spLocks/>
          </p:cNvSpPr>
          <p:nvPr/>
        </p:nvSpPr>
        <p:spPr bwMode="auto">
          <a:xfrm>
            <a:off x="0" y="6486525"/>
            <a:ext cx="6477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Edelman, L.B., Eddy, J.A., Price, N.D. </a:t>
            </a:r>
            <a:r>
              <a:rPr lang="en-US" sz="1600" i="1" dirty="0" smtClean="0"/>
              <a:t>WIRES </a:t>
            </a:r>
            <a:r>
              <a:rPr lang="en-US" sz="1600" i="1" dirty="0" err="1" smtClean="0"/>
              <a:t>Syst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 Med </a:t>
            </a:r>
            <a:r>
              <a:rPr lang="en-US" sz="1600" dirty="0"/>
              <a:t>(</a:t>
            </a:r>
            <a:r>
              <a:rPr lang="en-US" sz="1600" dirty="0" smtClean="0"/>
              <a:t>2010)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0241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Metabolic activity varies between tissue and cell types</a:t>
            </a:r>
          </a:p>
        </p:txBody>
      </p:sp>
      <p:sp>
        <p:nvSpPr>
          <p:cNvPr id="57349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err="1"/>
              <a:t>Shlomi</a:t>
            </a:r>
            <a:r>
              <a:rPr lang="en-US" sz="1600" dirty="0"/>
              <a:t>, T. et al. </a:t>
            </a:r>
            <a:r>
              <a:rPr lang="en-US" sz="1600" i="1" dirty="0"/>
              <a:t>Nat </a:t>
            </a:r>
            <a:r>
              <a:rPr lang="en-US" sz="1600" i="1" dirty="0" err="1"/>
              <a:t>Biotechnol</a:t>
            </a:r>
            <a:r>
              <a:rPr lang="en-US" sz="1600" dirty="0"/>
              <a:t> (2008)</a:t>
            </a:r>
          </a:p>
        </p:txBody>
      </p:sp>
      <p:sp>
        <p:nvSpPr>
          <p:cNvPr id="57350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21</a:t>
            </a:r>
            <a:endParaRPr lang="en-US" sz="1600" dirty="0"/>
          </a:p>
        </p:txBody>
      </p:sp>
      <p:pic>
        <p:nvPicPr>
          <p:cNvPr id="11266" name="Picture 2" descr="organta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7" t="1635" r="747" b="1635"/>
          <a:stretch/>
        </p:blipFill>
        <p:spPr bwMode="auto">
          <a:xfrm>
            <a:off x="476612" y="1371600"/>
            <a:ext cx="6000388" cy="3200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121530" y="2043079"/>
            <a:ext cx="2641470" cy="1056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Only a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subset of metabolism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active in a particular cell or tissue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Metabolic activity varies between tissue and cell types</a:t>
            </a:r>
          </a:p>
        </p:txBody>
      </p:sp>
      <p:sp>
        <p:nvSpPr>
          <p:cNvPr id="57349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err="1"/>
              <a:t>Shlomi</a:t>
            </a:r>
            <a:r>
              <a:rPr lang="en-US" sz="1600" dirty="0"/>
              <a:t>, T. et al. </a:t>
            </a:r>
            <a:r>
              <a:rPr lang="en-US" sz="1600" i="1" dirty="0"/>
              <a:t>Nat </a:t>
            </a:r>
            <a:r>
              <a:rPr lang="en-US" sz="1600" i="1" dirty="0" err="1"/>
              <a:t>Biotechnol</a:t>
            </a:r>
            <a:r>
              <a:rPr lang="en-US" sz="1600" dirty="0"/>
              <a:t> (2008)</a:t>
            </a:r>
          </a:p>
        </p:txBody>
      </p:sp>
      <p:sp>
        <p:nvSpPr>
          <p:cNvPr id="57350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21</a:t>
            </a:r>
            <a:endParaRPr lang="en-US" sz="1600" dirty="0"/>
          </a:p>
        </p:txBody>
      </p:sp>
      <p:pic>
        <p:nvPicPr>
          <p:cNvPr id="11266" name="Picture 2" descr="organtab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7" t="1635" r="747" b="1635"/>
          <a:stretch/>
        </p:blipFill>
        <p:spPr bwMode="auto">
          <a:xfrm>
            <a:off x="476612" y="1371600"/>
            <a:ext cx="6000388" cy="3200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121530" y="2043079"/>
            <a:ext cx="2641470" cy="1056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defTabSz="5276024"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Only a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subset of metabolism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active in a particular cell or tissue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133600" y="5029200"/>
            <a:ext cx="51054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Tissue- &amp; cell-type expression data can be used to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prune generic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Human Recon 1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to identify the specific metabolic network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30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Global to tissue-specific metabolic networks with MBA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5562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 smtClean="0"/>
              <a:t>Model building algorithm (MBA) </a:t>
            </a:r>
            <a:r>
              <a:rPr lang="en-US" sz="2200" dirty="0" smtClean="0"/>
              <a:t>developed by </a:t>
            </a:r>
            <a:r>
              <a:rPr lang="en-US" sz="2200" dirty="0" err="1" smtClean="0"/>
              <a:t>Jerby</a:t>
            </a:r>
            <a:r>
              <a:rPr lang="en-US" sz="2200" dirty="0" smtClean="0"/>
              <a:t> et al. to reconstruct liver-specific metabolic network</a:t>
            </a:r>
          </a:p>
          <a:p>
            <a:endParaRPr lang="en-US" sz="1900" dirty="0"/>
          </a:p>
          <a:p>
            <a:r>
              <a:rPr lang="en-US" sz="2200" dirty="0" smtClean="0"/>
              <a:t>Define tissue-specific cores</a:t>
            </a:r>
          </a:p>
          <a:p>
            <a:pPr lvl="1"/>
            <a:r>
              <a:rPr lang="en-US" sz="1900" b="1" dirty="0" smtClean="0"/>
              <a:t>TC</a:t>
            </a:r>
            <a:r>
              <a:rPr lang="en-US" sz="1900" b="1" baseline="30000" dirty="0" smtClean="0"/>
              <a:t>1</a:t>
            </a:r>
            <a:r>
              <a:rPr lang="en-US" sz="1900" b="1" dirty="0" smtClean="0"/>
              <a:t>: </a:t>
            </a:r>
            <a:r>
              <a:rPr lang="en-US" sz="1900" dirty="0" smtClean="0"/>
              <a:t>high-confidence reactions; protein expression data for U-87 MG cell lines from </a:t>
            </a:r>
            <a:r>
              <a:rPr lang="en-US" sz="1900" b="1" dirty="0" smtClean="0"/>
              <a:t>Human Protein Atlas (HPA)</a:t>
            </a:r>
          </a:p>
          <a:p>
            <a:pPr lvl="1"/>
            <a:r>
              <a:rPr lang="en-US" sz="1900" b="1" dirty="0" smtClean="0"/>
              <a:t>TC</a:t>
            </a:r>
            <a:r>
              <a:rPr lang="en-US" sz="1900" b="1" baseline="30000" dirty="0" smtClean="0"/>
              <a:t>2</a:t>
            </a:r>
            <a:r>
              <a:rPr lang="en-US" sz="1900" b="1" dirty="0" smtClean="0"/>
              <a:t>: </a:t>
            </a:r>
            <a:r>
              <a:rPr lang="en-US" sz="1900" dirty="0" smtClean="0"/>
              <a:t>moderate-confidence reactions; gene expression data for U-87 and GBM samples from </a:t>
            </a:r>
            <a:r>
              <a:rPr lang="en-US" sz="1900" b="1" dirty="0" smtClean="0"/>
              <a:t>Gene Expression Omnibus (GEO)</a:t>
            </a:r>
          </a:p>
          <a:p>
            <a:endParaRPr lang="en-US" sz="1900" dirty="0"/>
          </a:p>
          <a:p>
            <a:r>
              <a:rPr lang="en-US" sz="2200" dirty="0" smtClean="0"/>
              <a:t>Starting with </a:t>
            </a:r>
            <a:r>
              <a:rPr lang="en-US" sz="2200" i="1" dirty="0" smtClean="0"/>
              <a:t>Human Recon 1</a:t>
            </a:r>
            <a:r>
              <a:rPr lang="en-US" sz="2200" dirty="0" smtClean="0"/>
              <a:t>, </a:t>
            </a:r>
            <a:r>
              <a:rPr lang="en-US" sz="2200" b="1" dirty="0" smtClean="0"/>
              <a:t>sequentially remove reactions</a:t>
            </a:r>
            <a:r>
              <a:rPr lang="en-US" sz="2200" dirty="0" smtClean="0"/>
              <a:t> such that</a:t>
            </a:r>
          </a:p>
          <a:p>
            <a:pPr lvl="1"/>
            <a:r>
              <a:rPr lang="en-US" sz="1900" dirty="0" smtClean="0"/>
              <a:t>All reactions in TC</a:t>
            </a:r>
            <a:r>
              <a:rPr lang="en-US" sz="1900" baseline="30000" dirty="0" smtClean="0"/>
              <a:t>1</a:t>
            </a:r>
            <a:r>
              <a:rPr lang="en-US" sz="1900" dirty="0" smtClean="0"/>
              <a:t> remain active</a:t>
            </a:r>
          </a:p>
          <a:p>
            <a:pPr lvl="1"/>
            <a:r>
              <a:rPr lang="en-US" sz="1900" dirty="0" smtClean="0"/>
              <a:t>Active reactions in TC</a:t>
            </a:r>
            <a:r>
              <a:rPr lang="en-US" sz="1900" baseline="30000" dirty="0" smtClean="0"/>
              <a:t>2</a:t>
            </a:r>
            <a:r>
              <a:rPr lang="en-US" sz="1900" dirty="0" smtClean="0"/>
              <a:t> are maximized</a:t>
            </a:r>
          </a:p>
          <a:p>
            <a:pPr lvl="1"/>
            <a:r>
              <a:rPr lang="en-US" sz="1900" dirty="0" smtClean="0"/>
              <a:t>Non-core reactions are minimized</a:t>
            </a:r>
          </a:p>
          <a:p>
            <a:pPr lvl="1"/>
            <a:endParaRPr lang="en-US" sz="1800" dirty="0"/>
          </a:p>
        </p:txBody>
      </p:sp>
      <p:sp>
        <p:nvSpPr>
          <p:cNvPr id="58372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22</a:t>
            </a:r>
            <a:endParaRPr lang="en-US" sz="16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850" y="1090613"/>
            <a:ext cx="2901950" cy="5462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err="1" smtClean="0"/>
              <a:t>Jerby</a:t>
            </a:r>
            <a:r>
              <a:rPr lang="en-US" sz="1600" dirty="0" smtClean="0"/>
              <a:t>, L. </a:t>
            </a:r>
            <a:r>
              <a:rPr lang="en-US" sz="1600" dirty="0"/>
              <a:t>et al. </a:t>
            </a:r>
            <a:r>
              <a:rPr lang="en-US" sz="1600" i="1" dirty="0" err="1" smtClean="0"/>
              <a:t>Mol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Syst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smtClean="0"/>
              <a:t>2010)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153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 smtClean="0">
                <a:latin typeface="Arial" charset="0"/>
                <a:cs typeface="Arial" charset="0"/>
              </a:rPr>
              <a:t>Reconstructing the genome-scale GBM metabolic network</a:t>
            </a:r>
          </a:p>
        </p:txBody>
      </p:sp>
      <p:sp>
        <p:nvSpPr>
          <p:cNvPr id="58372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23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406"/>
          <p:cNvSpPr txBox="1">
            <a:spLocks noChangeArrowheads="1"/>
          </p:cNvSpPr>
          <p:nvPr/>
        </p:nvSpPr>
        <p:spPr bwMode="auto">
          <a:xfrm>
            <a:off x="3184253" y="1066800"/>
            <a:ext cx="4862938" cy="3385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14" tIns="45707" rIns="91414" bIns="45707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Human Recon 1</a:t>
            </a:r>
            <a:r>
              <a:rPr lang="en-US" sz="1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: Global metabolic network map</a:t>
            </a:r>
            <a:endParaRPr lang="en-US" sz="16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09283" y="4905483"/>
            <a:ext cx="3998214" cy="134294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154"/>
          <p:cNvGrpSpPr/>
          <p:nvPr/>
        </p:nvGrpSpPr>
        <p:grpSpPr>
          <a:xfrm>
            <a:off x="5791200" y="5083178"/>
            <a:ext cx="2749196" cy="987552"/>
            <a:chOff x="30708596" y="26429857"/>
            <a:chExt cx="11107863" cy="3990107"/>
          </a:xfrm>
        </p:grpSpPr>
        <p:sp>
          <p:nvSpPr>
            <p:cNvPr id="37" name="Rounded Rectangle 36"/>
            <p:cNvSpPr/>
            <p:nvPr/>
          </p:nvSpPr>
          <p:spPr>
            <a:xfrm>
              <a:off x="30708596" y="26429857"/>
              <a:ext cx="11107863" cy="3990107"/>
            </a:xfrm>
            <a:prstGeom prst="roundRect">
              <a:avLst>
                <a:gd name="adj" fmla="val 6725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14" tIns="45707" rIns="91414" bIns="45707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Object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6002" y="26577703"/>
              <a:ext cx="3246400" cy="3246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Text Box 406"/>
            <p:cNvSpPr txBox="1">
              <a:spLocks noChangeArrowheads="1"/>
            </p:cNvSpPr>
            <p:nvPr/>
          </p:nvSpPr>
          <p:spPr bwMode="auto">
            <a:xfrm>
              <a:off x="34890544" y="26766964"/>
              <a:ext cx="6925915" cy="335745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square" lIns="91414" tIns="45707" rIns="91414" bIns="45707">
              <a:spAutoFit/>
            </a:bodyPr>
            <a:lstStyle/>
            <a:p>
              <a:r>
                <a:rPr lang="en-US" sz="1600" i="1" dirty="0" smtClean="0">
                  <a:latin typeface="Arial" pitchFamily="34" charset="0"/>
                  <a:cs typeface="Arial" pitchFamily="34" charset="0"/>
                </a:rPr>
                <a:t>In </a:t>
              </a:r>
              <a:r>
                <a:rPr lang="en-US" sz="1600" i="1" dirty="0" err="1" smtClean="0">
                  <a:latin typeface="Arial" pitchFamily="34" charset="0"/>
                  <a:cs typeface="Arial" pitchFamily="34" charset="0"/>
                </a:rPr>
                <a:t>silico</a:t>
              </a:r>
              <a:r>
                <a:rPr lang="en-US" sz="1600" i="1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model</a:t>
              </a:r>
              <a:r>
                <a:rPr lang="en-US" sz="1600" i="1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simulations &amp; network analysis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33600" y="4343400"/>
            <a:ext cx="4936851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Reduced, GBM-specific draft metabolic network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870884" y="1445802"/>
            <a:ext cx="3353842" cy="2444191"/>
            <a:chOff x="4434294" y="1445802"/>
            <a:chExt cx="3726491" cy="2715768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294" y="1445802"/>
              <a:ext cx="3726491" cy="271576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5162124" y="1766414"/>
              <a:ext cx="245174" cy="26403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18256" y="2237901"/>
              <a:ext cx="245174" cy="26403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45017" y="3199736"/>
              <a:ext cx="245174" cy="26403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4" name="Straight Arrow Connector 13"/>
          <p:cNvCxnSpPr>
            <a:endCxn id="13" idx="1"/>
          </p:cNvCxnSpPr>
          <p:nvPr/>
        </p:nvCxnSpPr>
        <p:spPr>
          <a:xfrm>
            <a:off x="3372848" y="3143157"/>
            <a:ext cx="1407687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3353989" y="2277506"/>
            <a:ext cx="2122461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>
            <a:off x="3353989" y="1853168"/>
            <a:ext cx="1171942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87344" y="1521240"/>
            <a:ext cx="2923223" cy="2112264"/>
          </a:xfrm>
          <a:prstGeom prst="roundRect">
            <a:avLst>
              <a:gd name="adj" fmla="val 835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rtlCol="0" anchor="t"/>
          <a:lstStyle/>
          <a:p>
            <a:pPr algn="ctr"/>
            <a:endParaRPr lang="en-US" sz="1600" b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658" y="1697261"/>
            <a:ext cx="792099" cy="7858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2" descr="http://www.ncbi.nlm.nih.gov/portal/portalrc.fcgi/37098/img/301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9972" y="3067719"/>
            <a:ext cx="2006646" cy="3583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" name="Text Box 406"/>
          <p:cNvSpPr txBox="1">
            <a:spLocks noChangeArrowheads="1"/>
          </p:cNvSpPr>
          <p:nvPr/>
        </p:nvSpPr>
        <p:spPr bwMode="auto">
          <a:xfrm>
            <a:off x="1600055" y="1841431"/>
            <a:ext cx="1753934" cy="5847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14" tIns="45707" rIns="91414" bIns="45707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GBM-specific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expression data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>
            <a:stCxn id="13" idx="2"/>
          </p:cNvCxnSpPr>
          <p:nvPr/>
        </p:nvCxnSpPr>
        <p:spPr>
          <a:xfrm>
            <a:off x="4890864" y="3261972"/>
            <a:ext cx="0" cy="99601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</p:cNvCxnSpPr>
          <p:nvPr/>
        </p:nvCxnSpPr>
        <p:spPr>
          <a:xfrm>
            <a:off x="4636260" y="1971983"/>
            <a:ext cx="0" cy="229582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2"/>
          </p:cNvCxnSpPr>
          <p:nvPr/>
        </p:nvCxnSpPr>
        <p:spPr>
          <a:xfrm>
            <a:off x="5586779" y="2396321"/>
            <a:ext cx="0" cy="187149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406"/>
          <p:cNvSpPr txBox="1">
            <a:spLocks noChangeArrowheads="1"/>
          </p:cNvSpPr>
          <p:nvPr/>
        </p:nvSpPr>
        <p:spPr bwMode="auto">
          <a:xfrm>
            <a:off x="2868027" y="6324600"/>
            <a:ext cx="3545586" cy="3385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14" tIns="45707" rIns="91414" bIns="45707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Iterative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gapfilling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&amp; refinement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99" y="2690529"/>
            <a:ext cx="2489454" cy="28289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8" name="Group 153"/>
          <p:cNvGrpSpPr/>
          <p:nvPr/>
        </p:nvGrpSpPr>
        <p:grpSpPr>
          <a:xfrm>
            <a:off x="616884" y="5085324"/>
            <a:ext cx="2888316" cy="983260"/>
            <a:chOff x="982314" y="27518510"/>
            <a:chExt cx="11669960" cy="3972768"/>
          </a:xfr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grpSpPr>
        <p:sp>
          <p:nvSpPr>
            <p:cNvPr id="30" name="Rounded Rectangle 29"/>
            <p:cNvSpPr/>
            <p:nvPr/>
          </p:nvSpPr>
          <p:spPr>
            <a:xfrm>
              <a:off x="982314" y="27518510"/>
              <a:ext cx="11669960" cy="3972768"/>
            </a:xfrm>
            <a:prstGeom prst="roundRect">
              <a:avLst>
                <a:gd name="adj" fmla="val 7536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14" tIns="45707" rIns="91414" bIns="45707" rtlCol="0" anchor="t"/>
            <a:lstStyle/>
            <a:p>
              <a:pPr algn="ctr"/>
              <a:endParaRPr lang="en-US" sz="1600" b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 Box 406"/>
            <p:cNvSpPr txBox="1">
              <a:spLocks noChangeArrowheads="1"/>
            </p:cNvSpPr>
            <p:nvPr/>
          </p:nvSpPr>
          <p:spPr bwMode="auto">
            <a:xfrm>
              <a:off x="5908369" y="27826389"/>
              <a:ext cx="6743905" cy="335745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square" lIns="91414" tIns="45707" rIns="91414" bIns="45707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Metabolomics profiling of U-87 GBM cell lines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2" name="Picture 9" descr="metabolomics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378" y="27941116"/>
              <a:ext cx="3740238" cy="25673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29" name="Straight Arrow Connector 28"/>
          <p:cNvCxnSpPr/>
          <p:nvPr/>
        </p:nvCxnSpPr>
        <p:spPr>
          <a:xfrm>
            <a:off x="4439271" y="6248426"/>
            <a:ext cx="457200" cy="393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tail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7088" y="5020242"/>
            <a:ext cx="1231947" cy="1075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4561952" y="4673956"/>
            <a:ext cx="457200" cy="237506"/>
          </a:xfrm>
          <a:custGeom>
            <a:avLst/>
            <a:gdLst>
              <a:gd name="connsiteX0" fmla="*/ 285008 w 285008"/>
              <a:gd name="connsiteY0" fmla="*/ 0 h 237506"/>
              <a:gd name="connsiteX1" fmla="*/ 190005 w 285008"/>
              <a:gd name="connsiteY1" fmla="*/ 190005 h 237506"/>
              <a:gd name="connsiteX2" fmla="*/ 0 w 285008"/>
              <a:gd name="connsiteY2" fmla="*/ 237506 h 23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008" h="237506">
                <a:moveTo>
                  <a:pt x="285008" y="0"/>
                </a:moveTo>
                <a:cubicBezTo>
                  <a:pt x="261257" y="75210"/>
                  <a:pt x="237506" y="150421"/>
                  <a:pt x="190005" y="190005"/>
                </a:cubicBezTo>
                <a:cubicBezTo>
                  <a:pt x="142504" y="229589"/>
                  <a:pt x="0" y="237506"/>
                  <a:pt x="0" y="23750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  <a:tailEnd type="stealth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54"/>
          <p:cNvGrpSpPr/>
          <p:nvPr/>
        </p:nvGrpSpPr>
        <p:grpSpPr>
          <a:xfrm>
            <a:off x="6202344" y="2746248"/>
            <a:ext cx="2444396" cy="763381"/>
            <a:chOff x="31940111" y="26429857"/>
            <a:chExt cx="9876348" cy="3084366"/>
          </a:xfrm>
        </p:grpSpPr>
        <p:sp>
          <p:nvSpPr>
            <p:cNvPr id="61" name="Rounded Rectangle 60"/>
            <p:cNvSpPr/>
            <p:nvPr/>
          </p:nvSpPr>
          <p:spPr>
            <a:xfrm>
              <a:off x="31940111" y="26429857"/>
              <a:ext cx="9876348" cy="3084366"/>
            </a:xfrm>
            <a:prstGeom prst="roundRect">
              <a:avLst>
                <a:gd name="adj" fmla="val 6725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14" tIns="45707" rIns="91414" bIns="45707" rtlCol="0" anchor="t"/>
            <a:lstStyle/>
            <a:p>
              <a:pPr algn="ctr"/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Text Box 406"/>
            <p:cNvSpPr txBox="1">
              <a:spLocks noChangeArrowheads="1"/>
            </p:cNvSpPr>
            <p:nvPr/>
          </p:nvSpPr>
          <p:spPr bwMode="auto">
            <a:xfrm>
              <a:off x="34890544" y="26766964"/>
              <a:ext cx="6925915" cy="236262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wrap="square" lIns="91414" tIns="45707" rIns="91414" bIns="45707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Model building algorithm (MBA)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4349" name="Picture 5" descr="http://1.bp.blogspot.com/_1k-pgK-SYtM/SeZyCcRD--I/AAAAAAAACA4/AUlBIdyr4t4/s200/matlab_logo_previe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8210" y="2819400"/>
            <a:ext cx="473734" cy="47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42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pc="-100" dirty="0" smtClean="0">
                <a:latin typeface="Arial" charset="0"/>
                <a:cs typeface="Arial" charset="0"/>
              </a:rPr>
              <a:t>Metabolomics profiling of GBM will aid model refinement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562600" cy="5105400"/>
          </a:xfrm>
        </p:spPr>
        <p:txBody>
          <a:bodyPr/>
          <a:lstStyle/>
          <a:p>
            <a:pPr>
              <a:defRPr/>
            </a:pPr>
            <a:r>
              <a:rPr lang="en-US" sz="2200" dirty="0" smtClean="0"/>
              <a:t>Metabolomics profiling in U-87 cell lines for various conditions</a:t>
            </a:r>
          </a:p>
          <a:p>
            <a:pPr lvl="1">
              <a:defRPr/>
            </a:pPr>
            <a:r>
              <a:rPr lang="en-US" sz="1800" dirty="0" smtClean="0"/>
              <a:t>Defined media (i.e., substrates)</a:t>
            </a:r>
          </a:p>
          <a:p>
            <a:pPr lvl="1">
              <a:defRPr/>
            </a:pPr>
            <a:r>
              <a:rPr lang="en-US" sz="1800" dirty="0" smtClean="0"/>
              <a:t>Specific mutations</a:t>
            </a:r>
          </a:p>
          <a:p>
            <a:pPr lvl="1">
              <a:defRPr/>
            </a:pPr>
            <a:r>
              <a:rPr lang="en-US" sz="1800" dirty="0" smtClean="0"/>
              <a:t>Multiple time points in cell cycle</a:t>
            </a:r>
          </a:p>
          <a:p>
            <a:pPr lvl="1">
              <a:defRPr/>
            </a:pPr>
            <a:endParaRPr lang="en-US" sz="1800" dirty="0"/>
          </a:p>
          <a:p>
            <a:pPr>
              <a:defRPr/>
            </a:pPr>
            <a:r>
              <a:rPr lang="en-US" sz="2200" dirty="0" smtClean="0"/>
              <a:t>Qualitative metabolomics to identify compounds not present in reconstructed network</a:t>
            </a:r>
          </a:p>
          <a:p>
            <a:pPr lvl="1">
              <a:defRPr/>
            </a:pPr>
            <a:r>
              <a:rPr lang="en-US" sz="1800" b="1" dirty="0" err="1" smtClean="0"/>
              <a:t>Gapfilling</a:t>
            </a:r>
            <a:r>
              <a:rPr lang="en-US" sz="1800" dirty="0" smtClean="0"/>
              <a:t> (i.e., missing reactions, pathways)</a:t>
            </a:r>
          </a:p>
          <a:p>
            <a:pPr lvl="1">
              <a:defRPr/>
            </a:pPr>
            <a:r>
              <a:rPr lang="en-US" sz="1800" b="1" dirty="0" smtClean="0"/>
              <a:t>Validation</a:t>
            </a:r>
            <a:r>
              <a:rPr lang="en-US" sz="1800" dirty="0" smtClean="0"/>
              <a:t> (i.e., confirm model functionality)</a:t>
            </a:r>
            <a:endParaRPr lang="en-US" sz="1800" dirty="0"/>
          </a:p>
        </p:txBody>
      </p:sp>
      <p:pic>
        <p:nvPicPr>
          <p:cNvPr id="4" name="Picture 4" descr="met_recon_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9717" y="1066800"/>
            <a:ext cx="1708606" cy="11772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met_recon_workf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1923" y="5257800"/>
            <a:ext cx="1706562" cy="12058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24</a:t>
            </a:r>
            <a:endParaRPr lang="en-US" sz="1600" dirty="0"/>
          </a:p>
        </p:txBody>
      </p:sp>
      <p:pic>
        <p:nvPicPr>
          <p:cNvPr id="10242" name="Picture 2" descr="http://fiehnlab.ucdavis.edu/staff/kind/Metabolomics/cheminformatics-meets-metabolomic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1704" y="3795765"/>
            <a:ext cx="1702696" cy="12334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metabolomics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8523" y="2438400"/>
            <a:ext cx="1726362" cy="1184979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 9"/>
          <p:cNvSpPr/>
          <p:nvPr/>
        </p:nvSpPr>
        <p:spPr>
          <a:xfrm>
            <a:off x="7072167" y="4419261"/>
            <a:ext cx="612949" cy="1157574"/>
          </a:xfrm>
          <a:custGeom>
            <a:avLst/>
            <a:gdLst>
              <a:gd name="connsiteX0" fmla="*/ 612949 w 612949"/>
              <a:gd name="connsiteY0" fmla="*/ 2014 h 1157574"/>
              <a:gd name="connsiteX1" fmla="*/ 170822 w 612949"/>
              <a:gd name="connsiteY1" fmla="*/ 182884 h 1157574"/>
              <a:gd name="connsiteX2" fmla="*/ 0 w 612949"/>
              <a:gd name="connsiteY2" fmla="*/ 1157574 h 115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949" h="1157574">
                <a:moveTo>
                  <a:pt x="612949" y="2014"/>
                </a:moveTo>
                <a:cubicBezTo>
                  <a:pt x="442964" y="-3848"/>
                  <a:pt x="272980" y="-9709"/>
                  <a:pt x="170822" y="182884"/>
                </a:cubicBezTo>
                <a:cubicBezTo>
                  <a:pt x="68664" y="375477"/>
                  <a:pt x="34332" y="766525"/>
                  <a:pt x="0" y="1157574"/>
                </a:cubicBezTo>
              </a:path>
            </a:pathLst>
          </a:custGeom>
          <a:ln w="381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Simulating and evaluating GBM network model</a:t>
            </a:r>
          </a:p>
        </p:txBody>
      </p:sp>
      <p:sp>
        <p:nvSpPr>
          <p:cNvPr id="19459" name="Text Box 10"/>
          <p:cNvSpPr txBox="1">
            <a:spLocks noChangeArrowheads="1"/>
          </p:cNvSpPr>
          <p:nvPr/>
        </p:nvSpPr>
        <p:spPr bwMode="auto">
          <a:xfrm>
            <a:off x="4495800" y="2971800"/>
            <a:ext cx="2743200" cy="204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Mass conservation:</a:t>
            </a:r>
          </a:p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S</a:t>
            </a:r>
            <a:r>
              <a:rPr lang="en-US" sz="1600" i="1" dirty="0" err="1">
                <a:solidFill>
                  <a:srgbClr val="000000"/>
                </a:solidFill>
              </a:rPr>
              <a:t>v</a:t>
            </a:r>
            <a:r>
              <a:rPr lang="en-US" sz="1600" dirty="0">
                <a:solidFill>
                  <a:srgbClr val="000000"/>
                </a:solidFill>
              </a:rPr>
              <a:t> = 0</a:t>
            </a: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Reaction flux bounds: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v</a:t>
            </a:r>
            <a:r>
              <a:rPr lang="en-US" sz="1600" dirty="0">
                <a:solidFill>
                  <a:srgbClr val="000000"/>
                </a:solidFill>
              </a:rPr>
              <a:t> ≤ </a:t>
            </a:r>
            <a:r>
              <a:rPr lang="en-US" sz="1600" i="1" dirty="0" err="1">
                <a:solidFill>
                  <a:srgbClr val="000000"/>
                </a:solidFill>
              </a:rPr>
              <a:t>v</a:t>
            </a:r>
            <a:r>
              <a:rPr lang="en-US" sz="1600" baseline="-25000" dirty="0" err="1">
                <a:solidFill>
                  <a:srgbClr val="000000"/>
                </a:solidFill>
              </a:rPr>
              <a:t>max</a:t>
            </a:r>
            <a:endParaRPr lang="en-US" sz="1600" baseline="-25000" dirty="0">
              <a:solidFill>
                <a:srgbClr val="000000"/>
              </a:solidFill>
            </a:endParaRPr>
          </a:p>
          <a:p>
            <a:pPr algn="ctr"/>
            <a:endParaRPr lang="en-US" sz="1600" baseline="-250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Thermodynamics, regulatory constraints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978150"/>
            <a:ext cx="24320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313055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8"/>
          <p:cNvSpPr txBox="1">
            <a:spLocks noChangeArrowheads="1"/>
          </p:cNvSpPr>
          <p:nvPr/>
        </p:nvSpPr>
        <p:spPr bwMode="auto">
          <a:xfrm>
            <a:off x="2286000" y="2362200"/>
            <a:ext cx="243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Stoichiometric </a:t>
            </a:r>
            <a:r>
              <a:rPr lang="en-US" b="1" dirty="0" smtClean="0">
                <a:solidFill>
                  <a:srgbClr val="C00000"/>
                </a:solidFill>
              </a:rPr>
              <a:t>matrix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464" name="TextBox 8"/>
          <p:cNvSpPr txBox="1">
            <a:spLocks noChangeArrowheads="1"/>
          </p:cNvSpPr>
          <p:nvPr/>
        </p:nvSpPr>
        <p:spPr bwMode="auto">
          <a:xfrm>
            <a:off x="4343400" y="2362200"/>
            <a:ext cx="2971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Physico</a:t>
            </a:r>
            <a:r>
              <a:rPr lang="en-US" b="1" dirty="0">
                <a:solidFill>
                  <a:srgbClr val="C00000"/>
                </a:solidFill>
              </a:rPr>
              <a:t>-chemical </a:t>
            </a:r>
            <a:r>
              <a:rPr lang="en-US" b="1" dirty="0" smtClean="0">
                <a:solidFill>
                  <a:srgbClr val="C00000"/>
                </a:solidFill>
              </a:rPr>
              <a:t>constraints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465" name="TextBox 8"/>
          <p:cNvSpPr txBox="1">
            <a:spLocks noChangeArrowheads="1"/>
          </p:cNvSpPr>
          <p:nvPr/>
        </p:nvSpPr>
        <p:spPr bwMode="auto">
          <a:xfrm>
            <a:off x="6888163" y="2362200"/>
            <a:ext cx="2103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Bounded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solution space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94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51155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667000" y="1143000"/>
            <a:ext cx="38862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Constraint-based modeling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used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evaluate capabilities and properties of metabolic networks</a:t>
            </a:r>
            <a:endParaRPr 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68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25</a:t>
            </a:r>
            <a:endParaRPr lang="en-US" sz="1600" dirty="0"/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81000" y="2362200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Metabolic reaction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Price, N.D. </a:t>
            </a:r>
            <a:r>
              <a:rPr lang="en-US" sz="1600" dirty="0"/>
              <a:t>et al. </a:t>
            </a:r>
            <a:r>
              <a:rPr lang="en-US" sz="1600" i="1" dirty="0" smtClean="0"/>
              <a:t>Nat Rev </a:t>
            </a:r>
            <a:r>
              <a:rPr lang="en-US" sz="1600" i="1" dirty="0" err="1" smtClean="0"/>
              <a:t>Microbiol</a:t>
            </a:r>
            <a:r>
              <a:rPr lang="en-US" sz="1600" i="1" dirty="0" smtClean="0"/>
              <a:t> </a:t>
            </a:r>
            <a:r>
              <a:rPr lang="en-US" sz="1600" dirty="0" smtClean="0"/>
              <a:t>(2004)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634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Simulating and evaluating GBM network model</a:t>
            </a:r>
          </a:p>
        </p:txBody>
      </p:sp>
      <p:sp>
        <p:nvSpPr>
          <p:cNvPr id="19459" name="Text Box 10"/>
          <p:cNvSpPr txBox="1">
            <a:spLocks noChangeArrowheads="1"/>
          </p:cNvSpPr>
          <p:nvPr/>
        </p:nvSpPr>
        <p:spPr bwMode="auto">
          <a:xfrm>
            <a:off x="4495800" y="2971800"/>
            <a:ext cx="2743200" cy="204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Mass conservation:</a:t>
            </a:r>
          </a:p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S</a:t>
            </a:r>
            <a:r>
              <a:rPr lang="en-US" sz="1600" i="1" dirty="0" err="1">
                <a:solidFill>
                  <a:srgbClr val="000000"/>
                </a:solidFill>
              </a:rPr>
              <a:t>v</a:t>
            </a:r>
            <a:r>
              <a:rPr lang="en-US" sz="1600" dirty="0">
                <a:solidFill>
                  <a:srgbClr val="000000"/>
                </a:solidFill>
              </a:rPr>
              <a:t> = 0</a:t>
            </a:r>
          </a:p>
          <a:p>
            <a:pPr algn="ctr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Reaction flux bounds:</a:t>
            </a:r>
          </a:p>
          <a:p>
            <a:pPr algn="ctr"/>
            <a:r>
              <a:rPr lang="en-US" sz="1600" i="1" dirty="0">
                <a:solidFill>
                  <a:srgbClr val="000000"/>
                </a:solidFill>
              </a:rPr>
              <a:t>v</a:t>
            </a:r>
            <a:r>
              <a:rPr lang="en-US" sz="1600" dirty="0">
                <a:solidFill>
                  <a:srgbClr val="000000"/>
                </a:solidFill>
              </a:rPr>
              <a:t> ≤ </a:t>
            </a:r>
            <a:r>
              <a:rPr lang="en-US" sz="1600" i="1" dirty="0" err="1">
                <a:solidFill>
                  <a:srgbClr val="000000"/>
                </a:solidFill>
              </a:rPr>
              <a:t>v</a:t>
            </a:r>
            <a:r>
              <a:rPr lang="en-US" sz="1600" baseline="-25000" dirty="0" err="1">
                <a:solidFill>
                  <a:srgbClr val="000000"/>
                </a:solidFill>
              </a:rPr>
              <a:t>max</a:t>
            </a:r>
            <a:endParaRPr lang="en-US" sz="1600" baseline="-25000" dirty="0">
              <a:solidFill>
                <a:srgbClr val="000000"/>
              </a:solidFill>
            </a:endParaRPr>
          </a:p>
          <a:p>
            <a:pPr algn="ctr"/>
            <a:endParaRPr lang="en-US" sz="1600" baseline="-250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Thermodynamics, regulatory constraints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978150"/>
            <a:ext cx="24320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313055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8"/>
          <p:cNvSpPr txBox="1">
            <a:spLocks noChangeArrowheads="1"/>
          </p:cNvSpPr>
          <p:nvPr/>
        </p:nvSpPr>
        <p:spPr bwMode="auto">
          <a:xfrm>
            <a:off x="2286000" y="2362200"/>
            <a:ext cx="243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Stoichiometric </a:t>
            </a:r>
            <a:r>
              <a:rPr lang="en-US" b="1" dirty="0" smtClean="0">
                <a:solidFill>
                  <a:srgbClr val="C00000"/>
                </a:solidFill>
              </a:rPr>
              <a:t>matrix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464" name="TextBox 8"/>
          <p:cNvSpPr txBox="1">
            <a:spLocks noChangeArrowheads="1"/>
          </p:cNvSpPr>
          <p:nvPr/>
        </p:nvSpPr>
        <p:spPr bwMode="auto">
          <a:xfrm>
            <a:off x="4343400" y="2362200"/>
            <a:ext cx="2971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Physico</a:t>
            </a:r>
            <a:r>
              <a:rPr lang="en-US" b="1" dirty="0">
                <a:solidFill>
                  <a:srgbClr val="C00000"/>
                </a:solidFill>
              </a:rPr>
              <a:t>-chemical </a:t>
            </a:r>
            <a:r>
              <a:rPr lang="en-US" b="1" dirty="0" smtClean="0">
                <a:solidFill>
                  <a:srgbClr val="C00000"/>
                </a:solidFill>
              </a:rPr>
              <a:t>constraints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465" name="TextBox 8"/>
          <p:cNvSpPr txBox="1">
            <a:spLocks noChangeArrowheads="1"/>
          </p:cNvSpPr>
          <p:nvPr/>
        </p:nvSpPr>
        <p:spPr bwMode="auto">
          <a:xfrm>
            <a:off x="6888163" y="2362200"/>
            <a:ext cx="2103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Bounded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solution space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94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51155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667000" y="1143000"/>
            <a:ext cx="38862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Constraint-based modeling 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used </a:t>
            </a: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evaluate capabilities and properties of metabolic networks</a:t>
            </a:r>
            <a:endParaRPr 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68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25</a:t>
            </a:r>
            <a:endParaRPr lang="en-US" sz="1600" dirty="0"/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81000" y="2362200"/>
            <a:ext cx="2057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Metabolic reaction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09600" y="5264150"/>
            <a:ext cx="33528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Simulate model growth in variety of </a:t>
            </a: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genetic &amp; environmental conditions</a:t>
            </a:r>
            <a:endParaRPr 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4762500" y="5264150"/>
            <a:ext cx="37719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Compare to </a:t>
            </a: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experimentally measured</a:t>
            </a: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growth rates, knock-out effects, secretion rates, etc.</a:t>
            </a:r>
            <a:endParaRPr lang="en-US" sz="2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14800" y="5797550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336"/>
          <p:cNvSpPr txBox="1">
            <a:spLocks/>
          </p:cNvSpPr>
          <p:nvPr/>
        </p:nvSpPr>
        <p:spPr bwMode="auto">
          <a:xfrm>
            <a:off x="0" y="6486525"/>
            <a:ext cx="8763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Price, N.D. </a:t>
            </a:r>
            <a:r>
              <a:rPr lang="en-US" sz="1600" dirty="0"/>
              <a:t>et al. </a:t>
            </a:r>
            <a:r>
              <a:rPr lang="en-US" sz="1600" i="1" dirty="0" smtClean="0"/>
              <a:t>Nat Rev </a:t>
            </a:r>
            <a:r>
              <a:rPr lang="en-US" sz="1600" i="1" dirty="0" err="1" smtClean="0"/>
              <a:t>Microbiol</a:t>
            </a:r>
            <a:r>
              <a:rPr lang="en-US" sz="1600" i="1" dirty="0" smtClean="0"/>
              <a:t> </a:t>
            </a:r>
            <a:r>
              <a:rPr lang="en-US" sz="1600" dirty="0" smtClean="0"/>
              <a:t>(2004)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625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Summary of Specific Aim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Accomplished:</a:t>
            </a:r>
            <a:r>
              <a:rPr lang="en-US" sz="2200" dirty="0" smtClean="0"/>
              <a:t> Implemented </a:t>
            </a:r>
            <a:r>
              <a:rPr lang="en-US" sz="2200" dirty="0" err="1" smtClean="0"/>
              <a:t>Matlab</a:t>
            </a:r>
            <a:r>
              <a:rPr lang="en-US" sz="2200" dirty="0" smtClean="0"/>
              <a:t> version of </a:t>
            </a:r>
            <a:r>
              <a:rPr lang="en-US" sz="2200" b="1" dirty="0" smtClean="0"/>
              <a:t>Model Building Algorithm (MBA) </a:t>
            </a:r>
            <a:r>
              <a:rPr lang="en-US" sz="2200" dirty="0" smtClean="0"/>
              <a:t>to generate </a:t>
            </a:r>
            <a:r>
              <a:rPr lang="en-US" sz="2200" b="1" dirty="0" smtClean="0"/>
              <a:t>draft metabolic network of GBM</a:t>
            </a:r>
            <a:r>
              <a:rPr lang="en-US" sz="2200" dirty="0" smtClean="0"/>
              <a:t>, based on evidence from protein and gene expression data</a:t>
            </a:r>
            <a:endParaRPr lang="en-US" sz="2200" dirty="0"/>
          </a:p>
          <a:p>
            <a:pPr lvl="1" eaLnBrk="1" hangingPunct="1">
              <a:defRPr/>
            </a:pPr>
            <a:endParaRPr lang="en-US" sz="1800" dirty="0" smtClean="0"/>
          </a:p>
          <a:p>
            <a:pPr lvl="1" eaLnBrk="1" hangingPunct="1">
              <a:defRPr/>
            </a:pPr>
            <a:endParaRPr lang="en-US" sz="1800" dirty="0" smtClean="0"/>
          </a:p>
          <a:p>
            <a:pPr lvl="1"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Next steps: </a:t>
            </a:r>
            <a:r>
              <a:rPr lang="en-US" sz="2200" b="1" dirty="0" smtClean="0"/>
              <a:t>Metabolomics profiling</a:t>
            </a:r>
            <a:r>
              <a:rPr lang="en-US" sz="2200" dirty="0" smtClean="0"/>
              <a:t>—along with </a:t>
            </a:r>
            <a:r>
              <a:rPr lang="en-US" sz="2200" b="1" dirty="0" smtClean="0"/>
              <a:t>manual </a:t>
            </a:r>
            <a:r>
              <a:rPr lang="en-US" sz="2200" b="1" dirty="0" err="1" smtClean="0"/>
              <a:t>curation</a:t>
            </a:r>
            <a:r>
              <a:rPr lang="en-US" sz="2200" dirty="0" smtClean="0"/>
              <a:t>—will be used to further refine GBM metabolic network</a:t>
            </a:r>
            <a:endParaRPr lang="en-US" sz="2200" b="1" dirty="0"/>
          </a:p>
          <a:p>
            <a:pPr marL="36512" indent="0" eaLnBrk="1" hangingPunct="1">
              <a:buNone/>
              <a:defRPr/>
            </a:pPr>
            <a:endParaRPr lang="en-US" sz="2200" b="1" dirty="0"/>
          </a:p>
          <a:p>
            <a:pPr eaLnBrk="1" hangingPunct="1">
              <a:defRPr/>
            </a:pPr>
            <a:r>
              <a:rPr lang="en-US" sz="2200" b="1" dirty="0" smtClean="0">
                <a:solidFill>
                  <a:srgbClr val="C00000"/>
                </a:solidFill>
              </a:rPr>
              <a:t>Next steps:</a:t>
            </a:r>
            <a:r>
              <a:rPr lang="en-US" sz="2200" b="1" dirty="0" smtClean="0"/>
              <a:t> Experimental </a:t>
            </a:r>
            <a:r>
              <a:rPr lang="en-US" sz="2200" b="1" dirty="0"/>
              <a:t>studies with the </a:t>
            </a:r>
            <a:r>
              <a:rPr lang="en-US" sz="2200" b="1" dirty="0" smtClean="0"/>
              <a:t>U-87 </a:t>
            </a:r>
            <a:r>
              <a:rPr lang="en-US" sz="2200" b="1" dirty="0"/>
              <a:t>GBM </a:t>
            </a:r>
            <a:r>
              <a:rPr lang="en-US" sz="2200" b="1" dirty="0" smtClean="0"/>
              <a:t>cell</a:t>
            </a:r>
            <a:r>
              <a:rPr lang="en-US" sz="2200" dirty="0" smtClean="0"/>
              <a:t>, </a:t>
            </a:r>
            <a:r>
              <a:rPr lang="en-US" sz="2200" dirty="0"/>
              <a:t>in conjunction with </a:t>
            </a:r>
            <a:r>
              <a:rPr lang="en-US" sz="2200" b="1" i="1" dirty="0"/>
              <a:t>in </a:t>
            </a:r>
            <a:r>
              <a:rPr lang="en-US" sz="2200" b="1" i="1" dirty="0" err="1"/>
              <a:t>silico</a:t>
            </a:r>
            <a:r>
              <a:rPr lang="en-US" sz="2200" b="1" i="1" dirty="0"/>
              <a:t> </a:t>
            </a:r>
            <a:r>
              <a:rPr lang="en-US" sz="2200" b="1" dirty="0" smtClean="0"/>
              <a:t>model simulations</a:t>
            </a:r>
            <a:r>
              <a:rPr lang="en-US" sz="2200" dirty="0"/>
              <a:t>, </a:t>
            </a:r>
            <a:r>
              <a:rPr lang="en-US" sz="2200" dirty="0" smtClean="0"/>
              <a:t>will be used to assess predictive accuracy of the metabolic model</a:t>
            </a:r>
            <a:endParaRPr lang="en-US" sz="2200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26</a:t>
            </a:r>
            <a:endParaRPr lang="en-US" sz="16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2439139"/>
            <a:ext cx="838200" cy="610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4445" y="2438400"/>
            <a:ext cx="703955" cy="614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3118" y="2425304"/>
            <a:ext cx="371282" cy="698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3733800" y="2741612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53000" y="2741612"/>
            <a:ext cx="457200" cy="1588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074" y="5672510"/>
            <a:ext cx="976766" cy="91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298" y="5705835"/>
            <a:ext cx="856902" cy="856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016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914400"/>
            <a:ext cx="8257736" cy="230124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sz="4000" b="1" dirty="0" smtClean="0"/>
              <a:t>Specific Aim 3:</a:t>
            </a:r>
            <a:r>
              <a:rPr dirty="0" smtClean="0"/>
              <a:t/>
            </a:r>
            <a:br>
              <a:rPr dirty="0" smtClean="0"/>
            </a:br>
            <a:r>
              <a:rPr lang="en-US" dirty="0" smtClean="0"/>
              <a:t>Provide mechanistic and functional context for high-throughput mutation and expression data in GBM using the metabolic model</a:t>
            </a:r>
            <a:endParaRPr dirty="0"/>
          </a:p>
        </p:txBody>
      </p:sp>
      <p:sp>
        <p:nvSpPr>
          <p:cNvPr id="62467" name="Subtitle 2"/>
          <p:cNvSpPr>
            <a:spLocks noGrp="1"/>
          </p:cNvSpPr>
          <p:nvPr>
            <p:ph type="subTitle" idx="1"/>
          </p:nvPr>
        </p:nvSpPr>
        <p:spPr>
          <a:xfrm>
            <a:off x="911225" y="3352800"/>
            <a:ext cx="7318375" cy="1752600"/>
          </a:xfrm>
        </p:spPr>
        <p:txBody>
          <a:bodyPr anchor="b"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Applying network expression analysis tools to the GBM metabolic network to identify perturbed pathways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Investigating the distribution and effects of mutations in the GBM </a:t>
            </a:r>
            <a:r>
              <a:rPr lang="en-US" dirty="0" err="1" smtClean="0">
                <a:latin typeface="Arial" charset="0"/>
              </a:rPr>
              <a:t>metaoblic</a:t>
            </a:r>
            <a:r>
              <a:rPr lang="en-US" dirty="0" smtClean="0">
                <a:latin typeface="Arial" charset="0"/>
              </a:rPr>
              <a:t> network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66800" y="3886200"/>
            <a:ext cx="6934200" cy="2209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perturbed metabolic pathways in GBM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4475834"/>
            <a:ext cx="1524000" cy="108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4248246"/>
            <a:ext cx="1453736" cy="1695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8568" y="4370976"/>
            <a:ext cx="1330832" cy="142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1635872" cy="1428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010400" y="3468469"/>
            <a:ext cx="1600200" cy="715089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NF-TSP &amp; NF-DIRAC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6800" y="3886200"/>
            <a:ext cx="2286000" cy="22098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1428" y="3468469"/>
            <a:ext cx="2023172" cy="715089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DIRAC &amp; Adaptive DIRAC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52800" y="3886200"/>
            <a:ext cx="4648200" cy="22098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24" name="Group 13323"/>
          <p:cNvGrpSpPr/>
          <p:nvPr/>
        </p:nvGrpSpPr>
        <p:grpSpPr>
          <a:xfrm>
            <a:off x="2743201" y="2740698"/>
            <a:ext cx="2021727" cy="1143000"/>
            <a:chOff x="2773682" y="2687018"/>
            <a:chExt cx="2021727" cy="1046781"/>
          </a:xfrm>
        </p:grpSpPr>
        <p:cxnSp>
          <p:nvCxnSpPr>
            <p:cNvPr id="24" name="Elbow Connector 23"/>
            <p:cNvCxnSpPr>
              <a:stCxn id="47" idx="3"/>
            </p:cNvCxnSpPr>
            <p:nvPr/>
          </p:nvCxnSpPr>
          <p:spPr>
            <a:xfrm>
              <a:off x="3672999" y="2687019"/>
              <a:ext cx="289738" cy="58957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48" idx="1"/>
            </p:cNvCxnSpPr>
            <p:nvPr/>
          </p:nvCxnSpPr>
          <p:spPr>
            <a:xfrm rot="10800000" flipV="1">
              <a:off x="3973067" y="2687018"/>
              <a:ext cx="263496" cy="590759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/>
            <p:nvPr/>
          </p:nvCxnSpPr>
          <p:spPr>
            <a:xfrm rot="16200000" flipH="1">
              <a:off x="4117229" y="3055620"/>
              <a:ext cx="533399" cy="8229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5400000">
              <a:off x="3101342" y="2872740"/>
              <a:ext cx="533399" cy="11887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206082" y="2417206"/>
            <a:ext cx="2042318" cy="646986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High-confidence metabolic pathways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96534">
            <a:off x="1091142" y="1094876"/>
            <a:ext cx="1497044" cy="148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524000" y="2280999"/>
            <a:ext cx="2118518" cy="919401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Expression data from GBM samples &amp; normal astrocytes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48400" y="1371600"/>
            <a:ext cx="2194560" cy="646986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Functional metabolic pathway groups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5" name="Elbow Connector 64"/>
          <p:cNvCxnSpPr>
            <a:stCxn id="63" idx="2"/>
            <a:endCxn id="20" idx="0"/>
          </p:cNvCxnSpPr>
          <p:nvPr/>
        </p:nvCxnSpPr>
        <p:spPr>
          <a:xfrm rot="5400000">
            <a:off x="5577483" y="2118003"/>
            <a:ext cx="1867614" cy="1668780"/>
          </a:xfrm>
          <a:prstGeom prst="bentConnector3">
            <a:avLst>
              <a:gd name="adj1" fmla="val 67217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8"/>
          <p:cNvSpPr txBox="1">
            <a:spLocks noChangeArrowheads="1"/>
          </p:cNvSpPr>
          <p:nvPr/>
        </p:nvSpPr>
        <p:spPr bwMode="auto">
          <a:xfrm>
            <a:off x="2305050" y="6135469"/>
            <a:ext cx="4476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Perturbed networks &amp; network families in the GBM metabolic network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807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is a highly complex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7" t="806" r="567" b="806"/>
          <a:stretch/>
        </p:blipFill>
        <p:spPr>
          <a:xfrm>
            <a:off x="1016187" y="1762298"/>
            <a:ext cx="7213413" cy="45623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04800" y="1066800"/>
            <a:ext cx="2590800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At the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genetic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level: synergistic interactions among genetic lesions</a:t>
            </a:r>
            <a:endParaRPr lang="en-US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1066800"/>
            <a:ext cx="3200400" cy="12954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Genetic effects convoluted with changes in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gene/protein expression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epigenetics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&amp;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tissue-level interactions</a:t>
            </a:r>
            <a:endParaRPr lang="en-US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5886796"/>
            <a:ext cx="5867400" cy="514004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Different sets of mutations appear in every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GBM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patient</a:t>
            </a:r>
            <a:endParaRPr lang="en-US" b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9" name="Text Placeholder 336"/>
          <p:cNvSpPr txBox="1">
            <a:spLocks/>
          </p:cNvSpPr>
          <p:nvPr/>
        </p:nvSpPr>
        <p:spPr bwMode="auto">
          <a:xfrm>
            <a:off x="0" y="6486525"/>
            <a:ext cx="6477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Edelman, L.B., Eddy, J.A., Price, N.D. </a:t>
            </a:r>
            <a:r>
              <a:rPr lang="en-US" sz="1600" i="1" dirty="0" smtClean="0"/>
              <a:t>WIRES </a:t>
            </a:r>
            <a:r>
              <a:rPr lang="en-US" sz="1600" i="1" dirty="0" err="1" smtClean="0"/>
              <a:t>Syst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 Med </a:t>
            </a:r>
            <a:r>
              <a:rPr lang="en-US" sz="1600" dirty="0"/>
              <a:t>(</a:t>
            </a:r>
            <a:r>
              <a:rPr lang="en-US" sz="1600" dirty="0" smtClean="0"/>
              <a:t>2010)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6035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Investigating mutations in GBM using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Data from </a:t>
            </a:r>
            <a:r>
              <a:rPr lang="en-US" sz="2200" b="1" dirty="0" smtClean="0"/>
              <a:t>The Cancer Genome Atlas (TCGA) </a:t>
            </a:r>
            <a:r>
              <a:rPr lang="en-US" sz="2200" dirty="0" smtClean="0"/>
              <a:t>for several hundred GBM tumors: sequence, copy number, methylation, expression data; also </a:t>
            </a:r>
            <a:r>
              <a:rPr lang="en-US" sz="2200" b="1" dirty="0" err="1" smtClean="0"/>
              <a:t>RNAseq</a:t>
            </a:r>
            <a:r>
              <a:rPr lang="en-US" sz="2200" b="1" dirty="0" smtClean="0"/>
              <a:t> data for U-87 </a:t>
            </a:r>
            <a:r>
              <a:rPr lang="en-US" sz="2200" dirty="0" smtClean="0"/>
              <a:t>collected in lab</a:t>
            </a:r>
          </a:p>
          <a:p>
            <a:endParaRPr lang="en-US" sz="2200" dirty="0"/>
          </a:p>
          <a:p>
            <a:r>
              <a:rPr lang="en-US" sz="2200" dirty="0" smtClean="0"/>
              <a:t>Distribution of mutations in GBM differs in each </a:t>
            </a:r>
            <a:br>
              <a:rPr lang="en-US" sz="2200" dirty="0" smtClean="0"/>
            </a:br>
            <a:r>
              <a:rPr lang="en-US" sz="2200" dirty="0" smtClean="0"/>
              <a:t>patient; will </a:t>
            </a:r>
            <a:r>
              <a:rPr lang="en-US" sz="2200" b="1" dirty="0" smtClean="0"/>
              <a:t>map mutation frequencies onto </a:t>
            </a:r>
            <a:br>
              <a:rPr lang="en-US" sz="2200" b="1" dirty="0" smtClean="0"/>
            </a:br>
            <a:r>
              <a:rPr lang="en-US" sz="2200" b="1" dirty="0" smtClean="0"/>
              <a:t>metabolic pathways </a:t>
            </a:r>
            <a:r>
              <a:rPr lang="en-US" sz="2200" dirty="0" smtClean="0"/>
              <a:t>to identify commonly </a:t>
            </a:r>
            <a:br>
              <a:rPr lang="en-US" sz="2200" dirty="0" smtClean="0"/>
            </a:br>
            <a:r>
              <a:rPr lang="en-US" sz="2200" dirty="0" smtClean="0"/>
              <a:t>perturbed processes</a:t>
            </a:r>
          </a:p>
          <a:p>
            <a:pPr marL="36512" indent="0">
              <a:buNone/>
            </a:pPr>
            <a:endParaRPr lang="en-US" sz="2200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28</a:t>
            </a:r>
            <a:endParaRPr lang="en-US" sz="16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6629812" y="2819400"/>
            <a:ext cx="1920234" cy="1428507"/>
            <a:chOff x="5123776" y="3387584"/>
            <a:chExt cx="1920234" cy="1428507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776" y="3387584"/>
              <a:ext cx="1635872" cy="1428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387584"/>
              <a:ext cx="1024210" cy="8200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8100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Investigating mutations in GBM using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Data from </a:t>
            </a:r>
            <a:r>
              <a:rPr lang="en-US" sz="2200" b="1" dirty="0" smtClean="0"/>
              <a:t>The Cancer Genome Atlas (TCGA) </a:t>
            </a:r>
            <a:r>
              <a:rPr lang="en-US" sz="2200" dirty="0" smtClean="0"/>
              <a:t>for several hundred GBM tumors: sequence, copy number, methylation, expression data; also </a:t>
            </a:r>
            <a:r>
              <a:rPr lang="en-US" sz="2200" b="1" dirty="0" err="1" smtClean="0"/>
              <a:t>RNAseq</a:t>
            </a:r>
            <a:r>
              <a:rPr lang="en-US" sz="2200" b="1" dirty="0" smtClean="0"/>
              <a:t> data for U-87 </a:t>
            </a:r>
            <a:r>
              <a:rPr lang="en-US" sz="2200" dirty="0" smtClean="0"/>
              <a:t>collected in lab</a:t>
            </a:r>
          </a:p>
          <a:p>
            <a:endParaRPr lang="en-US" sz="2200" dirty="0"/>
          </a:p>
          <a:p>
            <a:r>
              <a:rPr lang="en-US" sz="2200" dirty="0" smtClean="0"/>
              <a:t>Distribution of mutations in GBM differs in each </a:t>
            </a:r>
            <a:br>
              <a:rPr lang="en-US" sz="2200" dirty="0" smtClean="0"/>
            </a:br>
            <a:r>
              <a:rPr lang="en-US" sz="2200" dirty="0" smtClean="0"/>
              <a:t>patient; will </a:t>
            </a:r>
            <a:r>
              <a:rPr lang="en-US" sz="2200" b="1" dirty="0" smtClean="0"/>
              <a:t>map mutation frequencies onto </a:t>
            </a:r>
            <a:br>
              <a:rPr lang="en-US" sz="2200" b="1" dirty="0" smtClean="0"/>
            </a:br>
            <a:r>
              <a:rPr lang="en-US" sz="2200" b="1" dirty="0" smtClean="0"/>
              <a:t>metabolic pathways </a:t>
            </a:r>
            <a:r>
              <a:rPr lang="en-US" sz="2200" dirty="0" smtClean="0"/>
              <a:t>to identify commonly </a:t>
            </a:r>
            <a:br>
              <a:rPr lang="en-US" sz="2200" dirty="0" smtClean="0"/>
            </a:br>
            <a:r>
              <a:rPr lang="en-US" sz="2200" dirty="0" smtClean="0"/>
              <a:t>perturbed processes</a:t>
            </a:r>
          </a:p>
          <a:p>
            <a:pPr marL="36512" indent="0">
              <a:buNone/>
            </a:pPr>
            <a:endParaRPr lang="en-US" sz="2200" dirty="0"/>
          </a:p>
          <a:p>
            <a:r>
              <a:rPr lang="en-US" sz="2200" dirty="0" smtClean="0"/>
              <a:t>Simulate the effect of specific mutations </a:t>
            </a:r>
            <a:br>
              <a:rPr lang="en-US" sz="2200" dirty="0" smtClean="0"/>
            </a:br>
            <a:r>
              <a:rPr lang="en-US" sz="2200" dirty="0" smtClean="0"/>
              <a:t>(i.e., loss of function, gain of function) </a:t>
            </a:r>
            <a:br>
              <a:rPr lang="en-US" sz="2200" dirty="0" smtClean="0"/>
            </a:br>
            <a:r>
              <a:rPr lang="en-US" sz="2200" dirty="0" smtClean="0"/>
              <a:t>in metabolic genes on network phenotypes</a:t>
            </a:r>
            <a:endParaRPr lang="en-US" sz="2200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28</a:t>
            </a:r>
            <a:endParaRPr lang="en-US" sz="16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3901" y="4724400"/>
            <a:ext cx="1582299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6629812" y="2819400"/>
            <a:ext cx="1920234" cy="1428507"/>
            <a:chOff x="5123776" y="3387584"/>
            <a:chExt cx="1920234" cy="1428507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776" y="3387584"/>
              <a:ext cx="1635872" cy="1428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387584"/>
              <a:ext cx="1024210" cy="8200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844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Summary of Specific Aim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 smtClean="0"/>
              <a:t>Operating on high-confidence pathways in the GBM metabolic network, DIRAC and NF-RXA should produce </a:t>
            </a:r>
            <a:r>
              <a:rPr lang="en-US" sz="2200" b="1" dirty="0" smtClean="0"/>
              <a:t>more robust and mechanistically relevant results</a:t>
            </a:r>
            <a:br>
              <a:rPr lang="en-US" sz="2200" b="1" dirty="0" smtClean="0"/>
            </a:br>
            <a:endParaRPr lang="en-US" sz="2200" b="1" dirty="0" smtClean="0"/>
          </a:p>
          <a:p>
            <a:pPr>
              <a:defRPr/>
            </a:pPr>
            <a:endParaRPr lang="en-US" sz="2200" b="1" dirty="0"/>
          </a:p>
          <a:p>
            <a:pPr>
              <a:defRPr/>
            </a:pPr>
            <a:endParaRPr lang="en-US" sz="2200" b="1" dirty="0" smtClean="0"/>
          </a:p>
          <a:p>
            <a:pPr>
              <a:defRPr/>
            </a:pPr>
            <a:r>
              <a:rPr lang="en-US" sz="2200" dirty="0" smtClean="0"/>
              <a:t>Investigating mutations in context of the GBM metabolic network to </a:t>
            </a:r>
            <a:r>
              <a:rPr lang="en-US" sz="2200" b="1" dirty="0" smtClean="0"/>
              <a:t>identify consistently mutated pathways</a:t>
            </a:r>
            <a:r>
              <a:rPr lang="en-US" sz="2200" dirty="0" smtClean="0"/>
              <a:t> and </a:t>
            </a:r>
            <a:r>
              <a:rPr lang="en-US" sz="2200" b="1" dirty="0" smtClean="0"/>
              <a:t>elucidate effects of specific mutations</a:t>
            </a:r>
            <a:endParaRPr lang="en-US" sz="2200" b="1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29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2568" y="2418164"/>
            <a:ext cx="772432" cy="674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96534">
            <a:off x="3344888" y="2430238"/>
            <a:ext cx="703629" cy="70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us 1"/>
          <p:cNvSpPr/>
          <p:nvPr/>
        </p:nvSpPr>
        <p:spPr>
          <a:xfrm>
            <a:off x="4419600" y="2652435"/>
            <a:ext cx="274320" cy="274320"/>
          </a:xfrm>
          <a:prstGeom prst="mathPlus">
            <a:avLst>
              <a:gd name="adj1" fmla="val 6078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929" y="4731907"/>
            <a:ext cx="862471" cy="830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048000" y="4800600"/>
            <a:ext cx="1046670" cy="778642"/>
            <a:chOff x="5123776" y="3387584"/>
            <a:chExt cx="1920234" cy="1428507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776" y="3387584"/>
              <a:ext cx="1635872" cy="1428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387584"/>
              <a:ext cx="1024210" cy="8200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 for Completion of 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Projected timeline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Expected publications</a:t>
            </a:r>
          </a:p>
        </p:txBody>
      </p:sp>
    </p:spTree>
    <p:extLst>
      <p:ext uri="{BB962C8B-B14F-4D97-AF65-F5344CB8AC3E}">
        <p14:creationId xmlns:p14="http://schemas.microsoft.com/office/powerpoint/2010/main" val="1233381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Projected timeline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80" y="1371601"/>
            <a:ext cx="8958720" cy="4363360"/>
          </a:xfrm>
        </p:spPr>
      </p:pic>
      <p:sp>
        <p:nvSpPr>
          <p:cNvPr id="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30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2196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publications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066799"/>
            <a:ext cx="8686800" cy="5419725"/>
          </a:xfrm>
        </p:spPr>
        <p:txBody>
          <a:bodyPr>
            <a:normAutofit/>
          </a:bodyPr>
          <a:lstStyle/>
          <a:p>
            <a:pPr marL="36512" indent="0">
              <a:buNone/>
            </a:pPr>
            <a:r>
              <a:rPr lang="en-US" sz="1400" u="sng" dirty="0" smtClean="0"/>
              <a:t>Published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 err="1"/>
              <a:t>Chavali</a:t>
            </a:r>
            <a:r>
              <a:rPr lang="en-US" sz="1400" dirty="0"/>
              <a:t>, AK, </a:t>
            </a:r>
            <a:r>
              <a:rPr lang="en-US" sz="1400" dirty="0" err="1"/>
              <a:t>Whittemore</a:t>
            </a:r>
            <a:r>
              <a:rPr lang="en-US" sz="1400" dirty="0"/>
              <a:t>, JD, </a:t>
            </a:r>
            <a:r>
              <a:rPr lang="en-US" sz="1400" b="1" dirty="0"/>
              <a:t>Eddy, JA</a:t>
            </a:r>
            <a:r>
              <a:rPr lang="en-US" sz="1400" dirty="0"/>
              <a:t>, et al.. Systems analysis of metabolism in the pathogenic </a:t>
            </a:r>
            <a:r>
              <a:rPr lang="en-US" sz="1400" dirty="0" err="1"/>
              <a:t>trypanosomatid</a:t>
            </a:r>
            <a:r>
              <a:rPr lang="en-US" sz="1400" dirty="0"/>
              <a:t> </a:t>
            </a:r>
            <a:r>
              <a:rPr lang="en-US" sz="1400" i="1" dirty="0" err="1"/>
              <a:t>Leishmania</a:t>
            </a:r>
            <a:r>
              <a:rPr lang="en-US" sz="1400" i="1" dirty="0"/>
              <a:t> major</a:t>
            </a:r>
            <a:r>
              <a:rPr lang="en-US" sz="1400" dirty="0"/>
              <a:t>. </a:t>
            </a:r>
            <a:r>
              <a:rPr lang="en-US" sz="1400" i="1" dirty="0" err="1"/>
              <a:t>Mol</a:t>
            </a:r>
            <a:r>
              <a:rPr lang="en-US" sz="1400" i="1" dirty="0"/>
              <a:t> </a:t>
            </a:r>
            <a:r>
              <a:rPr lang="en-US" sz="1400" i="1" dirty="0" err="1"/>
              <a:t>Syst</a:t>
            </a:r>
            <a:r>
              <a:rPr lang="en-US" sz="1400" i="1" dirty="0"/>
              <a:t> </a:t>
            </a:r>
            <a:r>
              <a:rPr lang="en-US" sz="1400" i="1" dirty="0" err="1"/>
              <a:t>Biol</a:t>
            </a:r>
            <a:r>
              <a:rPr lang="en-US" sz="1400" i="1" dirty="0"/>
              <a:t> </a:t>
            </a:r>
            <a:r>
              <a:rPr lang="en-US" sz="1400" dirty="0"/>
              <a:t>(2008).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/>
              <a:t>Lee, JM, </a:t>
            </a:r>
            <a:r>
              <a:rPr lang="en-US" sz="1400" dirty="0" err="1"/>
              <a:t>Gianchandani</a:t>
            </a:r>
            <a:r>
              <a:rPr lang="en-US" sz="1400" dirty="0"/>
              <a:t>, EP, </a:t>
            </a:r>
            <a:r>
              <a:rPr lang="en-US" sz="1400" b="1" dirty="0"/>
              <a:t>Eddy, JA</a:t>
            </a:r>
            <a:r>
              <a:rPr lang="en-US" sz="1400" dirty="0"/>
              <a:t>, </a:t>
            </a:r>
            <a:r>
              <a:rPr lang="en-US" sz="1400" dirty="0" err="1"/>
              <a:t>Papin</a:t>
            </a:r>
            <a:r>
              <a:rPr lang="en-US" sz="1400" dirty="0"/>
              <a:t>, JA. Dynamic analysis of integrated signaling, metabolic, and regulatory networks. </a:t>
            </a:r>
            <a:r>
              <a:rPr lang="en-US" sz="1400" i="1" dirty="0" err="1"/>
              <a:t>PLoS</a:t>
            </a:r>
            <a:r>
              <a:rPr lang="en-US" sz="1400" i="1" dirty="0"/>
              <a:t> Comp </a:t>
            </a:r>
            <a:r>
              <a:rPr lang="en-US" sz="1400" i="1" dirty="0" err="1"/>
              <a:t>Biol</a:t>
            </a:r>
            <a:r>
              <a:rPr lang="en-US" sz="1400" i="1" dirty="0"/>
              <a:t> </a:t>
            </a:r>
            <a:r>
              <a:rPr lang="en-US" sz="1400" dirty="0"/>
              <a:t>(2008).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/>
              <a:t>Milne, CB, Kim, PJ, </a:t>
            </a:r>
            <a:r>
              <a:rPr lang="en-US" sz="1400" b="1" dirty="0"/>
              <a:t>Eddy, JA</a:t>
            </a:r>
            <a:r>
              <a:rPr lang="en-US" sz="1400" dirty="0"/>
              <a:t>, Price, ND. Accomplishments in genome-scale in </a:t>
            </a:r>
            <a:r>
              <a:rPr lang="en-US" sz="1400" dirty="0" err="1"/>
              <a:t>silico</a:t>
            </a:r>
            <a:r>
              <a:rPr lang="en-US" sz="1400" dirty="0"/>
              <a:t> modeling for industrial and medical biotechnology. </a:t>
            </a:r>
            <a:r>
              <a:rPr lang="en-US" sz="1400" i="1" dirty="0" err="1"/>
              <a:t>Biotechnol</a:t>
            </a:r>
            <a:r>
              <a:rPr lang="en-US" sz="1400" i="1" dirty="0"/>
              <a:t> J</a:t>
            </a:r>
            <a:r>
              <a:rPr lang="en-US" sz="1400" dirty="0"/>
              <a:t> (2009).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b="1" dirty="0">
                <a:solidFill>
                  <a:srgbClr val="C00000"/>
                </a:solidFill>
              </a:rPr>
              <a:t>Eddy, JA</a:t>
            </a:r>
            <a:r>
              <a:rPr lang="en-US" sz="1400" dirty="0">
                <a:solidFill>
                  <a:srgbClr val="C00000"/>
                </a:solidFill>
              </a:rPr>
              <a:t>, et al.. Relative expression analysis for molecular cancer diagnosis and prognosis. </a:t>
            </a:r>
            <a:r>
              <a:rPr lang="en-US" sz="1400" i="1" dirty="0" err="1">
                <a:solidFill>
                  <a:srgbClr val="C00000"/>
                </a:solidFill>
              </a:rPr>
              <a:t>Conf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Proc</a:t>
            </a:r>
            <a:r>
              <a:rPr lang="en-US" sz="1400" i="1" dirty="0">
                <a:solidFill>
                  <a:srgbClr val="C00000"/>
                </a:solidFill>
              </a:rPr>
              <a:t> IEEE </a:t>
            </a:r>
            <a:r>
              <a:rPr lang="en-US" sz="1400" i="1" dirty="0" err="1">
                <a:solidFill>
                  <a:srgbClr val="C00000"/>
                </a:solidFill>
              </a:rPr>
              <a:t>Eng</a:t>
            </a:r>
            <a:r>
              <a:rPr lang="en-US" sz="1400" i="1" dirty="0">
                <a:solidFill>
                  <a:srgbClr val="C00000"/>
                </a:solidFill>
              </a:rPr>
              <a:t> Med </a:t>
            </a:r>
            <a:r>
              <a:rPr lang="en-US" sz="1400" i="1" dirty="0" err="1">
                <a:solidFill>
                  <a:srgbClr val="C00000"/>
                </a:solidFill>
              </a:rPr>
              <a:t>Biol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Soc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</a:rPr>
              <a:t>(2009).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b="1" dirty="0">
                <a:solidFill>
                  <a:srgbClr val="C00000"/>
                </a:solidFill>
              </a:rPr>
              <a:t>Eddy, JA</a:t>
            </a:r>
            <a:r>
              <a:rPr lang="en-US" sz="1400" dirty="0">
                <a:solidFill>
                  <a:srgbClr val="C00000"/>
                </a:solidFill>
              </a:rPr>
              <a:t>, et al.. Identifying tightly regulated and variably expressed networks by Differential Rank Conservation (DIRAC). </a:t>
            </a:r>
            <a:r>
              <a:rPr lang="en-US" sz="1400" i="1" dirty="0" err="1">
                <a:solidFill>
                  <a:srgbClr val="C00000"/>
                </a:solidFill>
              </a:rPr>
              <a:t>PLoS</a:t>
            </a:r>
            <a:r>
              <a:rPr lang="en-US" sz="1400" i="1" dirty="0">
                <a:solidFill>
                  <a:srgbClr val="C00000"/>
                </a:solidFill>
              </a:rPr>
              <a:t> Comp </a:t>
            </a:r>
            <a:r>
              <a:rPr lang="en-US" sz="1400" i="1" dirty="0" err="1">
                <a:solidFill>
                  <a:srgbClr val="C00000"/>
                </a:solidFill>
              </a:rPr>
              <a:t>Biol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C00000"/>
                </a:solidFill>
              </a:rPr>
              <a:t>(2010).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/>
              <a:t>Yang, J, </a:t>
            </a:r>
            <a:r>
              <a:rPr lang="en-US" sz="1400" b="1" dirty="0"/>
              <a:t>Eddy, JA</a:t>
            </a:r>
            <a:r>
              <a:rPr lang="en-US" sz="1400" dirty="0"/>
              <a:t>, et al.. Integrated proteomics and genomics analysis reveals a novel </a:t>
            </a:r>
            <a:r>
              <a:rPr lang="en-US" sz="1400" dirty="0" err="1"/>
              <a:t>mesenchymal</a:t>
            </a:r>
            <a:r>
              <a:rPr lang="en-US" sz="1400" dirty="0"/>
              <a:t> to epithelial transition in </a:t>
            </a:r>
            <a:r>
              <a:rPr lang="en-US" sz="1400" dirty="0" err="1"/>
              <a:t>leiomyosarcoma</a:t>
            </a:r>
            <a:r>
              <a:rPr lang="en-US" sz="1400" dirty="0"/>
              <a:t> through regulation of slug. </a:t>
            </a:r>
            <a:r>
              <a:rPr lang="en-US" sz="1400" i="1" dirty="0" err="1"/>
              <a:t>Mol</a:t>
            </a:r>
            <a:r>
              <a:rPr lang="en-US" sz="1400" i="1" dirty="0"/>
              <a:t> Cell Proteomics </a:t>
            </a:r>
            <a:r>
              <a:rPr lang="en-US" sz="1400" dirty="0"/>
              <a:t>(2010).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Edelman, LB, </a:t>
            </a:r>
            <a:r>
              <a:rPr lang="en-US" sz="1400" b="1" dirty="0">
                <a:solidFill>
                  <a:srgbClr val="C00000"/>
                </a:solidFill>
              </a:rPr>
              <a:t>Eddy, JA</a:t>
            </a:r>
            <a:r>
              <a:rPr lang="en-US" sz="1400" dirty="0">
                <a:solidFill>
                  <a:srgbClr val="C00000"/>
                </a:solidFill>
              </a:rPr>
              <a:t>, Price, ND. In </a:t>
            </a:r>
            <a:r>
              <a:rPr lang="en-US" sz="1400" dirty="0" err="1">
                <a:solidFill>
                  <a:srgbClr val="C00000"/>
                </a:solidFill>
              </a:rPr>
              <a:t>silico</a:t>
            </a:r>
            <a:r>
              <a:rPr lang="en-US" sz="1400" dirty="0">
                <a:solidFill>
                  <a:srgbClr val="C00000"/>
                </a:solidFill>
              </a:rPr>
              <a:t> models of cancer. </a:t>
            </a:r>
            <a:r>
              <a:rPr lang="en-US" sz="1400" i="1" dirty="0">
                <a:solidFill>
                  <a:srgbClr val="C00000"/>
                </a:solidFill>
              </a:rPr>
              <a:t>WIRES </a:t>
            </a:r>
            <a:r>
              <a:rPr lang="en-US" sz="1400" i="1" dirty="0" err="1">
                <a:solidFill>
                  <a:srgbClr val="C00000"/>
                </a:solidFill>
              </a:rPr>
              <a:t>Syst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err="1">
                <a:solidFill>
                  <a:srgbClr val="C00000"/>
                </a:solidFill>
              </a:rPr>
              <a:t>Biol</a:t>
            </a:r>
            <a:r>
              <a:rPr lang="en-US" sz="1400" i="1" dirty="0">
                <a:solidFill>
                  <a:srgbClr val="C00000"/>
                </a:solidFill>
              </a:rPr>
              <a:t> Med </a:t>
            </a:r>
            <a:r>
              <a:rPr lang="en-US" sz="1400" dirty="0">
                <a:solidFill>
                  <a:srgbClr val="C00000"/>
                </a:solidFill>
              </a:rPr>
              <a:t>(2010).</a:t>
            </a:r>
          </a:p>
          <a:p>
            <a:pPr>
              <a:buClrTx/>
              <a:buFont typeface="+mj-lt"/>
              <a:buAutoNum type="arabicPeriod"/>
            </a:pPr>
            <a:r>
              <a:rPr lang="en-US" sz="1400" dirty="0" err="1" smtClean="0"/>
              <a:t>Magis</a:t>
            </a:r>
            <a:r>
              <a:rPr lang="en-US" sz="1400" dirty="0" smtClean="0"/>
              <a:t>, AT, Earls, JC, </a:t>
            </a:r>
            <a:r>
              <a:rPr lang="en-US" sz="1400" dirty="0" err="1" smtClean="0"/>
              <a:t>Ko</a:t>
            </a:r>
            <a:r>
              <a:rPr lang="en-US" sz="1400" dirty="0" smtClean="0"/>
              <a:t>, YH, </a:t>
            </a:r>
            <a:r>
              <a:rPr lang="en-US" sz="1400" b="1" dirty="0" smtClean="0"/>
              <a:t>Eddy, JA</a:t>
            </a:r>
            <a:r>
              <a:rPr lang="en-US" sz="1400" dirty="0" smtClean="0"/>
              <a:t>, Price, ND. Graphics processing unit implementations of relative expression analysis algorithms enable dramatic computational speedup. </a:t>
            </a:r>
            <a:r>
              <a:rPr lang="en-US" sz="1400" i="1" dirty="0" smtClean="0"/>
              <a:t>Bioinformatics</a:t>
            </a:r>
            <a:r>
              <a:rPr lang="en-US" sz="1400" dirty="0" smtClean="0"/>
              <a:t> (2011).</a:t>
            </a:r>
          </a:p>
          <a:p>
            <a:pPr>
              <a:buClrTx/>
              <a:buFont typeface="+mj-lt"/>
              <a:buAutoNum type="arabicPeriod"/>
            </a:pPr>
            <a:endParaRPr lang="en-US" sz="1400" dirty="0" smtClean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31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909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publications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066799"/>
            <a:ext cx="8686800" cy="5419725"/>
          </a:xfrm>
        </p:spPr>
        <p:txBody>
          <a:bodyPr>
            <a:normAutofit lnSpcReduction="10000"/>
          </a:bodyPr>
          <a:lstStyle/>
          <a:p>
            <a:pPr marL="36512" indent="0">
              <a:buNone/>
            </a:pPr>
            <a:r>
              <a:rPr lang="en-US" sz="1400" u="sng" dirty="0" smtClean="0"/>
              <a:t>Submitted</a:t>
            </a:r>
          </a:p>
          <a:p>
            <a:pPr>
              <a:buClrTx/>
              <a:buFont typeface="+mj-lt"/>
              <a:buAutoNum type="arabicPeriod" startAt="9"/>
            </a:pPr>
            <a:r>
              <a:rPr lang="en-US" sz="1400" dirty="0" smtClean="0"/>
              <a:t>Milne</a:t>
            </a:r>
            <a:r>
              <a:rPr lang="en-US" sz="1400" dirty="0"/>
              <a:t>, CB, </a:t>
            </a:r>
            <a:r>
              <a:rPr lang="en-US" sz="1400" b="1" dirty="0"/>
              <a:t>Eddy, JA</a:t>
            </a:r>
            <a:r>
              <a:rPr lang="en-US" sz="1400" dirty="0"/>
              <a:t>, et al.. Metabolic network reconstruction and genome-scale model of </a:t>
            </a:r>
            <a:r>
              <a:rPr lang="en-US" sz="1400" dirty="0" err="1"/>
              <a:t>butanol</a:t>
            </a:r>
            <a:r>
              <a:rPr lang="en-US" sz="1400" dirty="0"/>
              <a:t>-producing strain Clostridium </a:t>
            </a:r>
            <a:r>
              <a:rPr lang="en-US" sz="1400" dirty="0" err="1"/>
              <a:t>beijerinckii</a:t>
            </a:r>
            <a:r>
              <a:rPr lang="en-US" sz="1400" dirty="0"/>
              <a:t> NCIMB 8052. Submitted to </a:t>
            </a:r>
            <a:r>
              <a:rPr lang="en-US" sz="1400" i="1" dirty="0"/>
              <a:t>BMC </a:t>
            </a:r>
            <a:r>
              <a:rPr lang="en-US" sz="1400" i="1" dirty="0" err="1"/>
              <a:t>Syst</a:t>
            </a:r>
            <a:r>
              <a:rPr lang="en-US" sz="1400" i="1" dirty="0"/>
              <a:t> Biol</a:t>
            </a:r>
            <a:r>
              <a:rPr lang="en-US" sz="1400" dirty="0"/>
              <a:t>.</a:t>
            </a:r>
          </a:p>
          <a:p>
            <a:pPr marL="36512" indent="0">
              <a:buNone/>
            </a:pPr>
            <a:r>
              <a:rPr lang="en-US" sz="1400" u="sng" dirty="0" smtClean="0"/>
              <a:t>Writing stage (or later)</a:t>
            </a:r>
          </a:p>
          <a:p>
            <a:pPr>
              <a:buClrTx/>
              <a:buFont typeface="+mj-lt"/>
              <a:buAutoNum type="arabicPeriod" startAt="10"/>
            </a:pPr>
            <a:r>
              <a:rPr lang="en-US" sz="1400" dirty="0" err="1" smtClean="0"/>
              <a:t>Chandrasekaran</a:t>
            </a:r>
            <a:r>
              <a:rPr lang="en-US" sz="1400" dirty="0"/>
              <a:t>, S, Ament, SA, </a:t>
            </a:r>
            <a:r>
              <a:rPr lang="en-US" sz="1400" b="1" dirty="0"/>
              <a:t>Eddy, JA</a:t>
            </a:r>
            <a:r>
              <a:rPr lang="en-US" sz="1400" dirty="0"/>
              <a:t>, et al.. Brain Transcriptional Regulatory Network Quantitatively Predicts Behavior-Specific Gene Expression. Pending submission to </a:t>
            </a:r>
            <a:r>
              <a:rPr lang="en-US" sz="1400" i="1" dirty="0"/>
              <a:t>Nature</a:t>
            </a:r>
            <a:r>
              <a:rPr lang="en-US" sz="1400" dirty="0"/>
              <a:t>.</a:t>
            </a:r>
          </a:p>
          <a:p>
            <a:pPr>
              <a:buClrTx/>
              <a:buFont typeface="+mj-lt"/>
              <a:buAutoNum type="arabicPeriod" startAt="10"/>
            </a:pPr>
            <a:r>
              <a:rPr lang="en-US" sz="1400" dirty="0"/>
              <a:t>Earls, JC, </a:t>
            </a:r>
            <a:r>
              <a:rPr lang="en-US" sz="1400" b="1" dirty="0"/>
              <a:t>Eddy, JA</a:t>
            </a:r>
            <a:r>
              <a:rPr lang="en-US" sz="1400" dirty="0"/>
              <a:t>, et al.. AUREA: Accurate and user friendly disease classification. Target journal: </a:t>
            </a:r>
            <a:r>
              <a:rPr lang="en-US" sz="1400" i="1" dirty="0"/>
              <a:t>BMC Bioinformatics</a:t>
            </a:r>
            <a:r>
              <a:rPr lang="en-US" sz="1400" dirty="0" smtClean="0"/>
              <a:t>.</a:t>
            </a:r>
          </a:p>
          <a:p>
            <a:pPr>
              <a:buClrTx/>
              <a:buFont typeface="+mj-lt"/>
              <a:buAutoNum type="arabicPeriod" startAt="10"/>
            </a:pPr>
            <a:r>
              <a:rPr lang="en-US" sz="1400" dirty="0" err="1" smtClean="0"/>
              <a:t>Hadidi</a:t>
            </a:r>
            <a:r>
              <a:rPr lang="en-US" sz="1400" dirty="0"/>
              <a:t>, B, </a:t>
            </a:r>
            <a:r>
              <a:rPr lang="en-US" sz="1400" b="1" dirty="0"/>
              <a:t>Eddy, JA</a:t>
            </a:r>
            <a:r>
              <a:rPr lang="en-US" sz="1400" dirty="0"/>
              <a:t>, et al.. Adaptive interaction-network based DIRAC</a:t>
            </a:r>
            <a:r>
              <a:rPr lang="en-US" sz="1400" dirty="0" smtClean="0"/>
              <a:t>. Target journal: </a:t>
            </a:r>
            <a:r>
              <a:rPr lang="en-US" sz="1400" i="1" dirty="0" smtClean="0"/>
              <a:t>BMC Bioinformatics</a:t>
            </a:r>
            <a:r>
              <a:rPr lang="en-US" sz="1400" dirty="0" smtClean="0"/>
              <a:t>.</a:t>
            </a:r>
            <a:endParaRPr lang="en-US" sz="1400" dirty="0"/>
          </a:p>
          <a:p>
            <a:pPr>
              <a:buClrTx/>
              <a:buFont typeface="+mj-lt"/>
              <a:buAutoNum type="arabicPeriod" startAt="10"/>
            </a:pPr>
            <a:r>
              <a:rPr lang="en-US" sz="1400" b="1" dirty="0"/>
              <a:t>Eddy, JA</a:t>
            </a:r>
            <a:r>
              <a:rPr lang="en-US" sz="1400" dirty="0"/>
              <a:t>, et al.. Relative expression analysis of network families</a:t>
            </a:r>
            <a:r>
              <a:rPr lang="en-US" sz="1400" dirty="0" smtClean="0"/>
              <a:t>. Target journal: </a:t>
            </a:r>
            <a:r>
              <a:rPr lang="en-US" sz="1400" i="1" dirty="0" smtClean="0"/>
              <a:t>BMC </a:t>
            </a:r>
            <a:r>
              <a:rPr lang="en-US" sz="1400" i="1" dirty="0" err="1" smtClean="0"/>
              <a:t>Syst</a:t>
            </a:r>
            <a:r>
              <a:rPr lang="en-US" sz="1400" i="1" dirty="0" smtClean="0"/>
              <a:t> Biol</a:t>
            </a:r>
            <a:r>
              <a:rPr lang="en-US" sz="1400" dirty="0" smtClean="0"/>
              <a:t>.</a:t>
            </a:r>
            <a:endParaRPr lang="en-US" sz="1400" dirty="0"/>
          </a:p>
          <a:p>
            <a:pPr marL="36512" indent="0">
              <a:buNone/>
            </a:pPr>
            <a:r>
              <a:rPr lang="en-US" sz="1400" u="sng" dirty="0" smtClean="0"/>
              <a:t>In preparation</a:t>
            </a:r>
          </a:p>
          <a:p>
            <a:pPr>
              <a:buClrTx/>
              <a:buFont typeface="+mj-lt"/>
              <a:buAutoNum type="arabicPeriod" startAt="14"/>
            </a:pPr>
            <a:r>
              <a:rPr lang="en-US" sz="1400" dirty="0"/>
              <a:t>Wang, C, Funk, CC, </a:t>
            </a:r>
            <a:r>
              <a:rPr lang="en-US" sz="1400" b="1" dirty="0"/>
              <a:t>Eddy, JA</a:t>
            </a:r>
            <a:r>
              <a:rPr lang="en-US" sz="1400" dirty="0"/>
              <a:t>, et al.. </a:t>
            </a:r>
            <a:r>
              <a:rPr lang="en-US" sz="1400" dirty="0" smtClean="0"/>
              <a:t>Systems analysis of astrocytoma progression.</a:t>
            </a:r>
            <a:endParaRPr lang="en-US" sz="1400" b="1" dirty="0" smtClean="0"/>
          </a:p>
          <a:p>
            <a:pPr>
              <a:buClrTx/>
              <a:buFont typeface="+mj-lt"/>
              <a:buAutoNum type="arabicPeriod" startAt="14"/>
            </a:pPr>
            <a:r>
              <a:rPr lang="en-US" sz="1400" b="1" dirty="0" smtClean="0"/>
              <a:t>Eddy</a:t>
            </a:r>
            <a:r>
              <a:rPr lang="en-US" sz="1400" b="1" dirty="0"/>
              <a:t>, JA</a:t>
            </a:r>
            <a:r>
              <a:rPr lang="en-US" sz="1400" dirty="0"/>
              <a:t>, et al.. Reconstruction and analysis of the first genome-scale metabolic network of </a:t>
            </a:r>
            <a:r>
              <a:rPr lang="en-US" sz="1400" dirty="0" err="1"/>
              <a:t>glioblastoma</a:t>
            </a:r>
            <a:r>
              <a:rPr lang="en-US" sz="1400" dirty="0"/>
              <a:t> </a:t>
            </a:r>
            <a:r>
              <a:rPr lang="en-US" sz="1400" dirty="0" err="1"/>
              <a:t>multiforme</a:t>
            </a:r>
            <a:r>
              <a:rPr lang="en-US" sz="1400" dirty="0" smtClean="0"/>
              <a:t>. </a:t>
            </a:r>
          </a:p>
          <a:p>
            <a:pPr marL="36512" indent="0">
              <a:buNone/>
            </a:pPr>
            <a:r>
              <a:rPr lang="en-US" sz="1400" u="sng" dirty="0" smtClean="0"/>
              <a:t>Future work</a:t>
            </a:r>
          </a:p>
          <a:p>
            <a:pPr>
              <a:buClrTx/>
              <a:buFont typeface="+mj-lt"/>
              <a:buAutoNum type="arabicPeriod" startAt="16"/>
            </a:pPr>
            <a:r>
              <a:rPr lang="en-US" sz="1400" b="1" dirty="0" smtClean="0"/>
              <a:t>Eddy, JA</a:t>
            </a:r>
            <a:r>
              <a:rPr lang="en-US" sz="1400" dirty="0" smtClean="0"/>
              <a:t>, et al.. Identifying </a:t>
            </a:r>
            <a:r>
              <a:rPr lang="en-US" sz="1400" dirty="0"/>
              <a:t>perturbed metabolic pathways in </a:t>
            </a:r>
            <a:r>
              <a:rPr lang="en-US" sz="1400" dirty="0" err="1" smtClean="0"/>
              <a:t>glioblastoma</a:t>
            </a:r>
            <a:r>
              <a:rPr lang="en-US" sz="1400" dirty="0" smtClean="0"/>
              <a:t> </a:t>
            </a:r>
            <a:r>
              <a:rPr lang="en-US" sz="1400" dirty="0" err="1" smtClean="0"/>
              <a:t>multiforme</a:t>
            </a:r>
            <a:r>
              <a:rPr lang="en-US" sz="1400" dirty="0" smtClean="0"/>
              <a:t> </a:t>
            </a:r>
            <a:r>
              <a:rPr lang="en-US" sz="1400" dirty="0"/>
              <a:t>using network-level expression analysis </a:t>
            </a:r>
            <a:r>
              <a:rPr lang="en-US" sz="1400" dirty="0" smtClean="0"/>
              <a:t>tools.</a:t>
            </a:r>
          </a:p>
          <a:p>
            <a:pPr>
              <a:buClrTx/>
              <a:buFont typeface="+mj-lt"/>
              <a:buAutoNum type="arabicPeriod" startAt="16"/>
            </a:pPr>
            <a:r>
              <a:rPr lang="en-US" sz="1400" b="1" dirty="0" smtClean="0"/>
              <a:t>Eddy, JA</a:t>
            </a:r>
            <a:r>
              <a:rPr lang="en-US" sz="1400" dirty="0" smtClean="0"/>
              <a:t>, et al.. Investigating the distribution and effects of mutations in </a:t>
            </a:r>
            <a:r>
              <a:rPr lang="en-US" sz="1400" dirty="0" err="1" smtClean="0"/>
              <a:t>glioblastoma</a:t>
            </a:r>
            <a:r>
              <a:rPr lang="en-US" sz="1400" dirty="0" smtClean="0"/>
              <a:t> </a:t>
            </a:r>
            <a:r>
              <a:rPr lang="en-US" sz="1400" dirty="0" err="1" smtClean="0"/>
              <a:t>multiforme</a:t>
            </a:r>
            <a:r>
              <a:rPr lang="en-US" sz="1400" dirty="0" smtClean="0"/>
              <a:t> with a genome-scale metabolic model.</a:t>
            </a:r>
            <a:endParaRPr lang="en-US" sz="1400" dirty="0"/>
          </a:p>
        </p:txBody>
      </p:sp>
      <p:sp>
        <p:nvSpPr>
          <p:cNvPr id="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5206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2"/>
          </a:xfrm>
        </p:spPr>
        <p:txBody>
          <a:bodyPr/>
          <a:lstStyle/>
          <a:p>
            <a:r>
              <a:rPr lang="en-US" dirty="0" smtClean="0"/>
              <a:t>Acknowledgments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52400" y="4033153"/>
            <a:ext cx="2038350" cy="1669803"/>
          </a:xfrm>
        </p:spPr>
        <p:txBody>
          <a:bodyPr numCol="1">
            <a:noAutofit/>
          </a:bodyPr>
          <a:lstStyle/>
          <a:p>
            <a:pPr marL="36512" indent="0">
              <a:spcBef>
                <a:spcPts val="0"/>
              </a:spcBef>
              <a:buNone/>
            </a:pPr>
            <a:r>
              <a:rPr lang="en-US" sz="1600" b="1" u="sng" dirty="0" smtClean="0"/>
              <a:t>Post-docs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Nicholas Chia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</a:rPr>
              <a:t>Cory Funk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Pan-Jun Kim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Younhee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 err="1">
                <a:solidFill>
                  <a:srgbClr val="C00000"/>
                </a:solidFill>
              </a:rPr>
              <a:t>Ko</a:t>
            </a:r>
            <a:endParaRPr lang="en-US" sz="1400" b="1" dirty="0">
              <a:solidFill>
                <a:srgbClr val="C00000"/>
              </a:solidFill>
            </a:endParaRP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Charu</a:t>
            </a:r>
            <a:r>
              <a:rPr lang="en-US" sz="1400" dirty="0"/>
              <a:t> Gupta Kumar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Vineet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 err="1">
                <a:solidFill>
                  <a:srgbClr val="C00000"/>
                </a:solidFill>
              </a:rPr>
              <a:t>Sangar</a:t>
            </a:r>
            <a:endParaRPr lang="en-US" sz="1400" b="1" dirty="0">
              <a:solidFill>
                <a:srgbClr val="C00000"/>
              </a:solidFill>
            </a:endParaRP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u="sng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5" name="TextBox 15"/>
          <p:cNvSpPr txBox="1">
            <a:spLocks noChangeArrowheads="1"/>
          </p:cNvSpPr>
          <p:nvPr/>
        </p:nvSpPr>
        <p:spPr bwMode="auto">
          <a:xfrm>
            <a:off x="6400800" y="5110371"/>
            <a:ext cx="28956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Funding</a:t>
            </a:r>
            <a:endParaRPr lang="en-US" sz="1600" b="1" u="sng" dirty="0"/>
          </a:p>
          <a:p>
            <a:r>
              <a:rPr lang="en-US" sz="1400" dirty="0" smtClean="0">
                <a:solidFill>
                  <a:srgbClr val="C00000"/>
                </a:solidFill>
              </a:rPr>
              <a:t>Luxembourg </a:t>
            </a:r>
            <a:r>
              <a:rPr lang="en-US" sz="1400" dirty="0">
                <a:solidFill>
                  <a:srgbClr val="C00000"/>
                </a:solidFill>
              </a:rPr>
              <a:t>Systems Medicine</a:t>
            </a:r>
          </a:p>
          <a:p>
            <a:r>
              <a:rPr lang="en-US" sz="1400" dirty="0">
                <a:solidFill>
                  <a:srgbClr val="C00000"/>
                </a:solidFill>
              </a:rPr>
              <a:t>Roy J. Carver Charitable Trust</a:t>
            </a:r>
          </a:p>
          <a:p>
            <a:r>
              <a:rPr lang="en-US" sz="1400" dirty="0" smtClean="0">
                <a:solidFill>
                  <a:srgbClr val="C00000"/>
                </a:solidFill>
              </a:rPr>
              <a:t>NIH </a:t>
            </a:r>
            <a:r>
              <a:rPr lang="en-US" sz="1400" dirty="0">
                <a:solidFill>
                  <a:srgbClr val="C00000"/>
                </a:solidFill>
              </a:rPr>
              <a:t>/ </a:t>
            </a:r>
            <a:r>
              <a:rPr lang="en-US" sz="1400" dirty="0" smtClean="0">
                <a:solidFill>
                  <a:srgbClr val="C00000"/>
                </a:solidFill>
              </a:rPr>
              <a:t>National Cancer Institute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600200"/>
            <a:ext cx="6527623" cy="224004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6400800" y="4033153"/>
            <a:ext cx="27432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Undergraduate students</a:t>
            </a:r>
            <a:endParaRPr lang="en-US" sz="1600" b="1" u="sng" dirty="0"/>
          </a:p>
          <a:p>
            <a:r>
              <a:rPr lang="en-US" sz="1400" b="1" dirty="0" smtClean="0">
                <a:solidFill>
                  <a:srgbClr val="C00000"/>
                </a:solidFill>
              </a:rPr>
              <a:t>Austin Lee-</a:t>
            </a:r>
            <a:r>
              <a:rPr lang="en-US" sz="1400" b="1" dirty="0" err="1" smtClean="0">
                <a:solidFill>
                  <a:srgbClr val="C00000"/>
                </a:solidFill>
              </a:rPr>
              <a:t>Richerson</a:t>
            </a:r>
            <a:endParaRPr lang="en-US" sz="1400" b="1" dirty="0" smtClean="0">
              <a:solidFill>
                <a:srgbClr val="C00000"/>
              </a:solidFill>
            </a:endParaRPr>
          </a:p>
          <a:p>
            <a:r>
              <a:rPr lang="en-US" sz="1400" b="1" dirty="0" err="1" smtClean="0">
                <a:solidFill>
                  <a:srgbClr val="C00000"/>
                </a:solidFill>
              </a:rPr>
              <a:t>Bobak</a:t>
            </a:r>
            <a:r>
              <a:rPr lang="en-US" sz="1400" b="1" dirty="0" smtClean="0">
                <a:solidFill>
                  <a:srgbClr val="C00000"/>
                </a:solidFill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</a:rPr>
              <a:t>Hadidi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152400" y="1461108"/>
            <a:ext cx="1981201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Advisor</a:t>
            </a:r>
            <a:endParaRPr lang="en-US" sz="1600" b="1" u="sng" dirty="0"/>
          </a:p>
          <a:p>
            <a:r>
              <a:rPr lang="en-US" sz="1400" b="1" dirty="0" smtClean="0">
                <a:solidFill>
                  <a:srgbClr val="C00000"/>
                </a:solidFill>
              </a:rPr>
              <a:t>Nathan D. Price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09800" y="4033153"/>
            <a:ext cx="4495800" cy="2139047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651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u="sng" dirty="0"/>
              <a:t>Graduate students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Jaeyun</a:t>
            </a:r>
            <a:r>
              <a:rPr lang="en-US" sz="1400" dirty="0"/>
              <a:t> Sung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James Eddy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</a:rPr>
              <a:t>Caroline Milne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Sriram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 err="1">
                <a:solidFill>
                  <a:srgbClr val="C00000"/>
                </a:solidFill>
              </a:rPr>
              <a:t>Chandrasekaran</a:t>
            </a:r>
            <a:endParaRPr lang="en-US" sz="1400" b="1" dirty="0">
              <a:solidFill>
                <a:srgbClr val="C00000"/>
              </a:solidFill>
            </a:endParaRP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Matthew </a:t>
            </a:r>
            <a:r>
              <a:rPr lang="en-US" sz="1400" dirty="0" err="1"/>
              <a:t>Gonnerman</a:t>
            </a:r>
            <a:endParaRPr lang="en-US" sz="1400" dirty="0"/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C00000"/>
                </a:solidFill>
              </a:rPr>
              <a:t>Andrew </a:t>
            </a:r>
            <a:r>
              <a:rPr lang="en-US" sz="1400" b="1" dirty="0" err="1">
                <a:solidFill>
                  <a:srgbClr val="C00000"/>
                </a:solidFill>
              </a:rPr>
              <a:t>Magis</a:t>
            </a:r>
            <a:endParaRPr lang="en-US" sz="1400" b="1" dirty="0">
              <a:solidFill>
                <a:srgbClr val="C00000"/>
              </a:solidFill>
            </a:endParaRP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Chunjing</a:t>
            </a:r>
            <a:r>
              <a:rPr lang="en-US" sz="1400" b="1" dirty="0">
                <a:solidFill>
                  <a:srgbClr val="C00000"/>
                </a:solidFill>
              </a:rPr>
              <a:t> Wang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Daniel Baker</a:t>
            </a:r>
          </a:p>
          <a:p>
            <a:pPr marL="36512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/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Matthew Benedict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Piyush</a:t>
            </a:r>
            <a:r>
              <a:rPr lang="en-US" sz="1400" dirty="0"/>
              <a:t> </a:t>
            </a:r>
            <a:r>
              <a:rPr lang="en-US" sz="1400" dirty="0" err="1"/>
              <a:t>Labhsetwar</a:t>
            </a:r>
            <a:endParaRPr lang="en-US" sz="1400" dirty="0"/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Shuyi</a:t>
            </a:r>
            <a:r>
              <a:rPr lang="en-US" sz="1400" dirty="0"/>
              <a:t> Ma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Yuliang</a:t>
            </a:r>
            <a:r>
              <a:rPr lang="en-US" sz="1400" dirty="0"/>
              <a:t> </a:t>
            </a:r>
            <a:r>
              <a:rPr lang="en-US" sz="1400" dirty="0" smtClean="0"/>
              <a:t>Wang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C00000"/>
                </a:solidFill>
              </a:rPr>
              <a:t>John Earls</a:t>
            </a:r>
            <a:endParaRPr lang="en-US" sz="1400" b="1" dirty="0">
              <a:solidFill>
                <a:srgbClr val="C00000"/>
              </a:solidFill>
            </a:endParaRP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Matthew Richards</a:t>
            </a:r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Bozenza</a:t>
            </a:r>
            <a:r>
              <a:rPr lang="en-US" sz="1400" dirty="0" smtClean="0"/>
              <a:t> </a:t>
            </a:r>
            <a:r>
              <a:rPr lang="en-US" sz="1400" dirty="0" err="1"/>
              <a:t>Sawicka</a:t>
            </a:r>
            <a:endParaRPr lang="en-US" sz="1400" dirty="0"/>
          </a:p>
          <a:p>
            <a:pPr marL="3651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Seyfullah</a:t>
            </a:r>
            <a:r>
              <a:rPr lang="en-US" sz="1400" dirty="0"/>
              <a:t> </a:t>
            </a:r>
            <a:r>
              <a:rPr lang="en-US" sz="1400" dirty="0" err="1"/>
              <a:t>Kotil</a:t>
            </a:r>
            <a:endParaRPr lang="en-US" sz="1400" dirty="0"/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152400" y="2133600"/>
            <a:ext cx="21336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Collaborators</a:t>
            </a:r>
            <a:endParaRPr lang="en-US" sz="1600" b="1" u="sng" dirty="0"/>
          </a:p>
          <a:p>
            <a:r>
              <a:rPr lang="en-US" sz="1400" b="1" dirty="0" smtClean="0">
                <a:solidFill>
                  <a:srgbClr val="C00000"/>
                </a:solidFill>
              </a:rPr>
              <a:t>Don </a:t>
            </a:r>
            <a:r>
              <a:rPr lang="en-US" sz="1400" b="1" dirty="0" err="1" smtClean="0">
                <a:solidFill>
                  <a:srgbClr val="C00000"/>
                </a:solidFill>
              </a:rPr>
              <a:t>Geman</a:t>
            </a:r>
            <a:endParaRPr lang="en-US" sz="1400" b="1" dirty="0">
              <a:solidFill>
                <a:srgbClr val="C00000"/>
              </a:solidFill>
            </a:endParaRPr>
          </a:p>
          <a:p>
            <a:r>
              <a:rPr lang="en-US" sz="1200" dirty="0" smtClean="0">
                <a:solidFill>
                  <a:srgbClr val="C00000"/>
                </a:solidFill>
              </a:rPr>
              <a:t>Johns Hopkins University</a:t>
            </a:r>
          </a:p>
          <a:p>
            <a:endParaRPr lang="en-US" sz="800" dirty="0">
              <a:solidFill>
                <a:srgbClr val="C00000"/>
              </a:solidFill>
            </a:endParaRPr>
          </a:p>
          <a:p>
            <a:r>
              <a:rPr lang="en-US" sz="1400" b="1" dirty="0" smtClean="0">
                <a:solidFill>
                  <a:srgbClr val="C00000"/>
                </a:solidFill>
              </a:rPr>
              <a:t>Gene Robinson</a:t>
            </a:r>
          </a:p>
          <a:p>
            <a:r>
              <a:rPr lang="en-US" sz="1200" dirty="0" smtClean="0">
                <a:solidFill>
                  <a:srgbClr val="C00000"/>
                </a:solidFill>
              </a:rPr>
              <a:t>University of Illinois</a:t>
            </a:r>
          </a:p>
          <a:p>
            <a:endParaRPr lang="en-US" sz="800" dirty="0">
              <a:solidFill>
                <a:srgbClr val="C00000"/>
              </a:solidFill>
            </a:endParaRPr>
          </a:p>
          <a:p>
            <a:r>
              <a:rPr lang="en-US" sz="1400" b="1" dirty="0" smtClean="0">
                <a:solidFill>
                  <a:srgbClr val="C00000"/>
                </a:solidFill>
              </a:rPr>
              <a:t>Lee Hood</a:t>
            </a:r>
          </a:p>
          <a:p>
            <a:r>
              <a:rPr lang="en-US" sz="1200" dirty="0" smtClean="0">
                <a:solidFill>
                  <a:srgbClr val="C00000"/>
                </a:solidFill>
              </a:rPr>
              <a:t>Institute for Systems Biology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074" y="990600"/>
            <a:ext cx="6856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Research Group for Computational &amp; Systems Biology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6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Mapping expression of genes into networks</a:t>
            </a:r>
          </a:p>
        </p:txBody>
      </p:sp>
      <p:sp>
        <p:nvSpPr>
          <p:cNvPr id="69635" name="TextBox 20"/>
          <p:cNvSpPr txBox="1">
            <a:spLocks noChangeArrowheads="1"/>
          </p:cNvSpPr>
          <p:nvPr/>
        </p:nvSpPr>
        <p:spPr bwMode="auto">
          <a:xfrm>
            <a:off x="4306888" y="4321175"/>
            <a:ext cx="24590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  <p:sp>
        <p:nvSpPr>
          <p:cNvPr id="69636" name="TextBox 21"/>
          <p:cNvSpPr txBox="1">
            <a:spLocks noChangeArrowheads="1"/>
          </p:cNvSpPr>
          <p:nvPr/>
        </p:nvSpPr>
        <p:spPr bwMode="auto">
          <a:xfrm>
            <a:off x="3810000" y="4722813"/>
            <a:ext cx="373063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1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2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3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4</a:t>
            </a:r>
          </a:p>
        </p:txBody>
      </p:sp>
      <p:grpSp>
        <p:nvGrpSpPr>
          <p:cNvPr id="69637" name="Group 22"/>
          <p:cNvGrpSpPr>
            <a:grpSpLocks/>
          </p:cNvGrpSpPr>
          <p:nvPr/>
        </p:nvGrpSpPr>
        <p:grpSpPr bwMode="auto">
          <a:xfrm>
            <a:off x="1447800" y="4354513"/>
            <a:ext cx="990600" cy="2119312"/>
            <a:chOff x="6025266" y="1752600"/>
            <a:chExt cx="990600" cy="2118360"/>
          </a:xfrm>
        </p:grpSpPr>
        <p:sp>
          <p:nvSpPr>
            <p:cNvPr id="25" name="Oval 24"/>
            <p:cNvSpPr/>
            <p:nvPr/>
          </p:nvSpPr>
          <p:spPr>
            <a:xfrm>
              <a:off x="6269106" y="3505200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6584521" y="2834640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6025266" y="2286000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650106" y="1752600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29" name="Straight Connector 28"/>
            <p:cNvCxnSpPr>
              <a:stCxn id="0" idx="1"/>
              <a:endCxn id="0" idx="5"/>
            </p:cNvCxnSpPr>
            <p:nvPr/>
          </p:nvCxnSpPr>
          <p:spPr>
            <a:xfrm rot="16200000" flipV="1">
              <a:off x="6342831" y="2593530"/>
              <a:ext cx="290383" cy="300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0" idx="0"/>
              <a:endCxn id="0" idx="4"/>
            </p:cNvCxnSpPr>
            <p:nvPr/>
          </p:nvCxnSpPr>
          <p:spPr>
            <a:xfrm rot="5400000" flipH="1" flipV="1">
              <a:off x="6442146" y="2443630"/>
              <a:ext cx="715641" cy="66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0" idx="7"/>
              <a:endCxn id="0" idx="3"/>
            </p:cNvCxnSpPr>
            <p:nvPr/>
          </p:nvCxnSpPr>
          <p:spPr>
            <a:xfrm rot="5400000" flipH="1" flipV="1">
              <a:off x="6383310" y="2019891"/>
              <a:ext cx="274515" cy="3651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0" idx="7"/>
              <a:endCxn id="0" idx="4"/>
            </p:cNvCxnSpPr>
            <p:nvPr/>
          </p:nvCxnSpPr>
          <p:spPr>
            <a:xfrm rot="5400000" flipH="1" flipV="1">
              <a:off x="6494453" y="3286188"/>
              <a:ext cx="358614" cy="185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638" name="TextBox 32"/>
          <p:cNvSpPr txBox="1">
            <a:spLocks noChangeArrowheads="1"/>
          </p:cNvSpPr>
          <p:nvPr/>
        </p:nvSpPr>
        <p:spPr bwMode="auto">
          <a:xfrm>
            <a:off x="1219200" y="3821113"/>
            <a:ext cx="1941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Fixed network, m</a:t>
            </a:r>
            <a:endParaRPr lang="en-US" i="1" baseline="-25000"/>
          </a:p>
        </p:txBody>
      </p:sp>
      <p:sp>
        <p:nvSpPr>
          <p:cNvPr id="69639" name="TextBox 33"/>
          <p:cNvSpPr txBox="1">
            <a:spLocks noChangeArrowheads="1"/>
          </p:cNvSpPr>
          <p:nvPr/>
        </p:nvSpPr>
        <p:spPr bwMode="auto">
          <a:xfrm>
            <a:off x="3424238" y="6335713"/>
            <a:ext cx="3916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Expression matrix for network genes</a:t>
            </a:r>
            <a:endParaRPr lang="en-US" i="1" baseline="-2500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438400" y="4538663"/>
            <a:ext cx="1295400" cy="3381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3813" y="4583113"/>
            <a:ext cx="32575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" name="Straight Arrow Connector 41"/>
          <p:cNvCxnSpPr/>
          <p:nvPr/>
        </p:nvCxnSpPr>
        <p:spPr>
          <a:xfrm>
            <a:off x="1812925" y="5072063"/>
            <a:ext cx="1920875" cy="1857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373313" y="5619750"/>
            <a:ext cx="1360487" cy="190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57400" y="6019800"/>
            <a:ext cx="1676400" cy="27146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484263" y="2286555"/>
            <a:ext cx="274320" cy="27432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rgbClr val="FFC000"/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84263" y="1905555"/>
            <a:ext cx="274320" cy="27432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651" name="TextBox 35"/>
          <p:cNvSpPr txBox="1">
            <a:spLocks noChangeArrowheads="1"/>
          </p:cNvSpPr>
          <p:nvPr/>
        </p:nvSpPr>
        <p:spPr bwMode="auto">
          <a:xfrm>
            <a:off x="1758950" y="1871663"/>
            <a:ext cx="889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Class </a:t>
            </a:r>
            <a:r>
              <a:rPr lang="en-US" sz="1600" i="1"/>
              <a:t>A</a:t>
            </a:r>
            <a:endParaRPr lang="en-US" sz="1600" baseline="-25000"/>
          </a:p>
        </p:txBody>
      </p:sp>
      <p:sp>
        <p:nvSpPr>
          <p:cNvPr id="69652" name="TextBox 44"/>
          <p:cNvSpPr txBox="1">
            <a:spLocks noChangeArrowheads="1"/>
          </p:cNvSpPr>
          <p:nvPr/>
        </p:nvSpPr>
        <p:spPr bwMode="auto">
          <a:xfrm>
            <a:off x="1758950" y="2252663"/>
            <a:ext cx="889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Class </a:t>
            </a:r>
            <a:r>
              <a:rPr lang="en-US" sz="1600" i="1"/>
              <a:t>B</a:t>
            </a:r>
            <a:endParaRPr lang="en-US" sz="1600" baseline="-25000"/>
          </a:p>
        </p:txBody>
      </p:sp>
      <p:sp>
        <p:nvSpPr>
          <p:cNvPr id="69653" name="TextBox 45"/>
          <p:cNvSpPr txBox="1">
            <a:spLocks noChangeArrowheads="1"/>
          </p:cNvSpPr>
          <p:nvPr/>
        </p:nvSpPr>
        <p:spPr bwMode="auto">
          <a:xfrm>
            <a:off x="1530350" y="1001713"/>
            <a:ext cx="26209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Gene expression matrix</a:t>
            </a:r>
            <a:endParaRPr lang="en-US" i="1" baseline="-25000"/>
          </a:p>
        </p:txBody>
      </p: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4197498" y="1295955"/>
          <a:ext cx="2103120" cy="1565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640080"/>
                <a:gridCol w="365760"/>
                <a:gridCol w="640080"/>
              </a:tblGrid>
              <a:tr h="400050"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baseline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600" b="0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600" b="0" baseline="-250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baseline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600" b="0" i="1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endParaRPr lang="en-US" sz="1600" b="0" i="1" baseline="-250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</a:t>
                      </a:r>
                      <a:r>
                        <a:rPr lang="en-US" sz="1600" b="0" i="0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600" b="0" i="0" baseline="-250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X</a:t>
                      </a:r>
                      <a:r>
                        <a:rPr lang="en-US" sz="1600" b="0" i="1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</a:t>
                      </a:r>
                      <a:r>
                        <a:rPr lang="en-US" sz="1600" b="0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US" sz="1600" b="0" i="1" baseline="-2500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endParaRPr lang="en-US" sz="1600" b="0" i="1" baseline="-250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50000">
                          <a:schemeClr val="bg1"/>
                        </a:gs>
                        <a:gs pos="100000">
                          <a:schemeClr val="tx2">
                            <a:lumMod val="20000"/>
                            <a:lumOff val="80000"/>
                          </a:schemeClr>
                        </a:gs>
                      </a:gsLst>
                      <a:path path="circle">
                        <a:fillToRect l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50000">
                          <a:schemeClr val="bg1"/>
                        </a:gs>
                        <a:gs pos="100000">
                          <a:srgbClr val="FFC000"/>
                        </a:gs>
                      </a:gsLst>
                      <a:path path="circle">
                        <a:fillToRect l="100000" b="100000"/>
                      </a:path>
                    </a:gra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</a:t>
                      </a:r>
                      <a:r>
                        <a:rPr lang="en-US" sz="1600" b="0" i="1" baseline="-2500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</a:t>
                      </a:r>
                      <a:endParaRPr lang="en-US" sz="1600" b="0" i="1" baseline="-250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50000">
                          <a:schemeClr val="bg1"/>
                        </a:gs>
                        <a:gs pos="100000">
                          <a:schemeClr val="tx2">
                            <a:lumMod val="20000"/>
                            <a:lumOff val="80000"/>
                          </a:schemeClr>
                        </a:gs>
                      </a:gsLst>
                      <a:path path="circle">
                        <a:fillToRect l="100000" b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…</a:t>
                      </a:r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50000">
                          <a:schemeClr val="bg1"/>
                        </a:gs>
                        <a:gs pos="100000">
                          <a:srgbClr val="FFC000"/>
                        </a:gs>
                      </a:gsLst>
                      <a:path path="circle">
                        <a:fillToRect l="100000" b="100000"/>
                      </a:path>
                    </a:gradFill>
                  </a:tcPr>
                </a:tc>
              </a:tr>
            </a:tbl>
          </a:graphicData>
        </a:graphic>
      </p:graphicFrame>
      <p:sp>
        <p:nvSpPr>
          <p:cNvPr id="48" name="Rectangle 47"/>
          <p:cNvSpPr/>
          <p:nvPr/>
        </p:nvSpPr>
        <p:spPr>
          <a:xfrm>
            <a:off x="1408113" y="1828800"/>
            <a:ext cx="1295400" cy="838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656" name="TextBox 48"/>
          <p:cNvSpPr txBox="1">
            <a:spLocks noChangeArrowheads="1"/>
          </p:cNvSpPr>
          <p:nvPr/>
        </p:nvSpPr>
        <p:spPr bwMode="auto">
          <a:xfrm>
            <a:off x="3587750" y="3013075"/>
            <a:ext cx="3727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/>
              <a:t>X</a:t>
            </a:r>
            <a:r>
              <a:rPr lang="en-US" sz="1600" i="1" baseline="-25000"/>
              <a:t>g</a:t>
            </a:r>
            <a:r>
              <a:rPr lang="en-US" sz="1600" baseline="-25000"/>
              <a:t>,</a:t>
            </a:r>
            <a:r>
              <a:rPr lang="en-US" sz="1600" i="1" baseline="-25000"/>
              <a:t>n</a:t>
            </a:r>
            <a:r>
              <a:rPr lang="en-US" sz="1600"/>
              <a:t> = expression of gene </a:t>
            </a:r>
            <a:r>
              <a:rPr lang="en-US" sz="1600" i="1"/>
              <a:t>g</a:t>
            </a:r>
            <a:r>
              <a:rPr lang="en-US" sz="1600"/>
              <a:t> in sample </a:t>
            </a:r>
            <a:r>
              <a:rPr lang="en-US" sz="1600" i="1"/>
              <a:t>n</a:t>
            </a:r>
            <a:endParaRPr lang="en-US" sz="1600" i="1" baseline="-25000"/>
          </a:p>
        </p:txBody>
      </p:sp>
      <p:sp>
        <p:nvSpPr>
          <p:cNvPr id="69657" name="TextBox 49"/>
          <p:cNvSpPr txBox="1">
            <a:spLocks noChangeArrowheads="1"/>
          </p:cNvSpPr>
          <p:nvPr/>
        </p:nvSpPr>
        <p:spPr bwMode="auto">
          <a:xfrm>
            <a:off x="3332163" y="2098675"/>
            <a:ext cx="9604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/>
              <a:t>G</a:t>
            </a:r>
            <a:r>
              <a:rPr lang="en-US" sz="1600"/>
              <a:t> genes</a:t>
            </a:r>
            <a:endParaRPr lang="en-US" sz="1600" baseline="-25000"/>
          </a:p>
        </p:txBody>
      </p:sp>
      <p:sp>
        <p:nvSpPr>
          <p:cNvPr id="69658" name="TextBox 50"/>
          <p:cNvSpPr txBox="1">
            <a:spLocks noChangeArrowheads="1"/>
          </p:cNvSpPr>
          <p:nvPr/>
        </p:nvSpPr>
        <p:spPr bwMode="auto">
          <a:xfrm>
            <a:off x="4959350" y="1031875"/>
            <a:ext cx="1187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/>
              <a:t>N </a:t>
            </a:r>
            <a:r>
              <a:rPr lang="en-US" sz="1600"/>
              <a:t>samples</a:t>
            </a:r>
            <a:endParaRPr lang="en-US" sz="1600" baseline="-25000"/>
          </a:p>
        </p:txBody>
      </p:sp>
      <p:cxnSp>
        <p:nvCxnSpPr>
          <p:cNvPr id="53" name="Straight Arrow Connector 52"/>
          <p:cNvCxnSpPr/>
          <p:nvPr/>
        </p:nvCxnSpPr>
        <p:spPr>
          <a:xfrm rot="16200000" flipH="1">
            <a:off x="5218906" y="3852069"/>
            <a:ext cx="54768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63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563563"/>
          </a:xfrm>
        </p:spPr>
        <p:txBody>
          <a:bodyPr/>
          <a:lstStyle/>
          <a:p>
            <a:r>
              <a:rPr lang="en-US" sz="2400" smtClean="0">
                <a:latin typeface="Arial" charset="0"/>
                <a:cs typeface="Arial" charset="0"/>
              </a:rPr>
              <a:t>Rank template: expected network ranking for a phenotype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8600" y="1524000"/>
            <a:ext cx="3657600" cy="26670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EEECE1">
                  <a:lumMod val="9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08450" y="3886200"/>
            <a:ext cx="1676400" cy="25908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1F497D">
                  <a:lumMod val="20000"/>
                  <a:lumOff val="8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060" name="TextBox 51"/>
          <p:cNvSpPr txBox="1">
            <a:spLocks noChangeArrowheads="1"/>
          </p:cNvSpPr>
          <p:nvPr/>
        </p:nvSpPr>
        <p:spPr bwMode="auto">
          <a:xfrm>
            <a:off x="4260850" y="4294188"/>
            <a:ext cx="95885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 i="1">
                <a:solidFill>
                  <a:srgbClr val="000000"/>
                </a:solidFill>
              </a:rPr>
              <a:t> &lt; 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 i="1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4527550" y="3962400"/>
          <a:ext cx="10287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Equation" r:id="rId4" imgW="1028520" imgH="2400120" progId="Equation.3">
                  <p:embed/>
                </p:oleObj>
              </mc:Choice>
              <mc:Fallback>
                <p:oleObj name="Equation" r:id="rId4" imgW="1028520" imgH="2400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3962400"/>
                        <a:ext cx="1028700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TextBox 54"/>
          <p:cNvSpPr txBox="1">
            <a:spLocks noChangeArrowheads="1"/>
          </p:cNvSpPr>
          <p:nvPr/>
        </p:nvSpPr>
        <p:spPr bwMode="auto">
          <a:xfrm>
            <a:off x="5105400" y="3200400"/>
            <a:ext cx="274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2000" i="1">
                <a:solidFill>
                  <a:srgbClr val="000000"/>
                </a:solidFill>
              </a:rPr>
              <a:t>Class A rank template</a:t>
            </a:r>
            <a:r>
              <a:rPr lang="en-US" sz="2000">
                <a:solidFill>
                  <a:srgbClr val="000000"/>
                </a:solidFill>
              </a:rPr>
              <a:t>:</a:t>
            </a:r>
            <a:endParaRPr lang="en-US" sz="2000" i="1" baseline="-25000">
              <a:solidFill>
                <a:srgbClr val="000000"/>
              </a:solidFill>
            </a:endParaRPr>
          </a:p>
        </p:txBody>
      </p:sp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6210300" y="4159250"/>
          <a:ext cx="2552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Equation" r:id="rId6" imgW="2552400" imgH="698400" progId="Equation.3">
                  <p:embed/>
                </p:oleObj>
              </mc:Choice>
              <mc:Fallback>
                <p:oleObj name="Equation" r:id="rId6" imgW="2552400" imgH="69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4159250"/>
                        <a:ext cx="25527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172200" y="5930900"/>
          <a:ext cx="2590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8" imgW="2590560" imgH="698400" progId="Equation.3">
                  <p:embed/>
                </p:oleObj>
              </mc:Choice>
              <mc:Fallback>
                <p:oleObj name="Equation" r:id="rId8" imgW="2590560" imgH="69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930900"/>
                        <a:ext cx="25908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04800" y="1676400"/>
            <a:ext cx="35814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  <a:defRPr/>
            </a:pP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For each pair of genes,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20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defTabSz="1828800">
              <a:spcAft>
                <a:spcPts val="600"/>
              </a:spcAft>
              <a:defRPr/>
            </a:pPr>
            <a:endParaRPr lang="en-US" sz="2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6538" defTabSz="1828800">
              <a:spcAft>
                <a:spcPts val="600"/>
              </a:spcAft>
              <a:defRPr/>
            </a:pP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IF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&lt; </a:t>
            </a:r>
            <a:r>
              <a:rPr lang="en-US" i="1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i="1" baseline="-250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the majority of class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samples, </a:t>
            </a:r>
            <a:b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THEN 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 corresponding template component is </a:t>
            </a:r>
            <a:r>
              <a:rPr lang="en-US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284163" indent="-47625" defTabSz="1828800">
              <a:spcAft>
                <a:spcPts val="600"/>
              </a:spcAft>
              <a:defRPr/>
            </a:pPr>
            <a:endParaRPr lang="en-US" sz="2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4163" indent="-47625" defTabSz="1828800">
              <a:spcAft>
                <a:spcPts val="600"/>
              </a:spcAft>
              <a:defRPr/>
            </a:pP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Otherwise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the (</a:t>
            </a:r>
            <a:r>
              <a:rPr lang="en-US" i="1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i="1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baseline="300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template component is </a:t>
            </a:r>
            <a:r>
              <a:rPr lang="en-US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baseline="300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63" name="Straight Arrow Connector 58"/>
          <p:cNvCxnSpPr>
            <a:cxnSpLocks noChangeShapeType="1"/>
          </p:cNvCxnSpPr>
          <p:nvPr/>
        </p:nvCxnSpPr>
        <p:spPr bwMode="auto">
          <a:xfrm flipH="1">
            <a:off x="5632450" y="4419600"/>
            <a:ext cx="365125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 type="triangle" w="lg" len="med"/>
          </a:ln>
        </p:spPr>
      </p:cxnSp>
      <p:cxnSp>
        <p:nvCxnSpPr>
          <p:cNvPr id="2064" name="Straight Arrow Connector 59"/>
          <p:cNvCxnSpPr>
            <a:cxnSpLocks noChangeShapeType="1"/>
          </p:cNvCxnSpPr>
          <p:nvPr/>
        </p:nvCxnSpPr>
        <p:spPr bwMode="auto">
          <a:xfrm flipH="1">
            <a:off x="5632450" y="6215063"/>
            <a:ext cx="365125" cy="1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prstDash val="dash"/>
            <a:round/>
            <a:headEnd/>
            <a:tailEnd type="triangle" w="lg" len="med"/>
          </a:ln>
        </p:spPr>
      </p:cxnSp>
      <p:sp>
        <p:nvSpPr>
          <p:cNvPr id="2065" name="TextBox 20"/>
          <p:cNvSpPr txBox="1">
            <a:spLocks noChangeArrowheads="1"/>
          </p:cNvSpPr>
          <p:nvPr/>
        </p:nvSpPr>
        <p:spPr bwMode="auto">
          <a:xfrm>
            <a:off x="4840288" y="914400"/>
            <a:ext cx="24590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  <p:sp>
        <p:nvSpPr>
          <p:cNvPr id="2066" name="TextBox 21"/>
          <p:cNvSpPr txBox="1">
            <a:spLocks noChangeArrowheads="1"/>
          </p:cNvSpPr>
          <p:nvPr/>
        </p:nvSpPr>
        <p:spPr bwMode="auto">
          <a:xfrm>
            <a:off x="4343400" y="1316038"/>
            <a:ext cx="373063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1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2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3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4</a:t>
            </a:r>
          </a:p>
        </p:txBody>
      </p:sp>
      <p:sp>
        <p:nvSpPr>
          <p:cNvPr id="38" name="Right Brace 37"/>
          <p:cNvSpPr/>
          <p:nvPr/>
        </p:nvSpPr>
        <p:spPr>
          <a:xfrm>
            <a:off x="7427913" y="1328738"/>
            <a:ext cx="90487" cy="639762"/>
          </a:xfrm>
          <a:prstGeom prst="rightBrace">
            <a:avLst>
              <a:gd name="adj1" fmla="val 6744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68" name="TextBox 38"/>
          <p:cNvSpPr txBox="1">
            <a:spLocks noChangeArrowheads="1"/>
          </p:cNvSpPr>
          <p:nvPr/>
        </p:nvSpPr>
        <p:spPr bwMode="auto">
          <a:xfrm>
            <a:off x="7593013" y="947738"/>
            <a:ext cx="101758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Pairwise ordering:</a:t>
            </a:r>
            <a:endParaRPr lang="en-US" sz="1600" baseline="-25000"/>
          </a:p>
        </p:txBody>
      </p:sp>
      <p:sp>
        <p:nvSpPr>
          <p:cNvPr id="2069" name="TextBox 39"/>
          <p:cNvSpPr txBox="1">
            <a:spLocks noChangeArrowheads="1"/>
          </p:cNvSpPr>
          <p:nvPr/>
        </p:nvSpPr>
        <p:spPr bwMode="auto">
          <a:xfrm>
            <a:off x="7593013" y="1481138"/>
            <a:ext cx="10175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i="1"/>
              <a:t>X</a:t>
            </a:r>
            <a:r>
              <a:rPr lang="en-US" sz="1600" baseline="-25000"/>
              <a:t>1</a:t>
            </a:r>
            <a:r>
              <a:rPr lang="en-US" sz="1600"/>
              <a:t> &lt; </a:t>
            </a:r>
            <a:r>
              <a:rPr lang="en-US" sz="1600" i="1"/>
              <a:t>X</a:t>
            </a:r>
            <a:r>
              <a:rPr lang="en-US" sz="1600" baseline="-25000"/>
              <a:t>2</a:t>
            </a:r>
          </a:p>
        </p:txBody>
      </p:sp>
      <p:pic>
        <p:nvPicPr>
          <p:cNvPr id="2070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67213" y="1176338"/>
            <a:ext cx="32575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1" name="TextBox 18"/>
          <p:cNvSpPr txBox="1">
            <a:spLocks noChangeArrowheads="1"/>
          </p:cNvSpPr>
          <p:nvPr/>
        </p:nvSpPr>
        <p:spPr bwMode="auto">
          <a:xfrm>
            <a:off x="4559300" y="3962400"/>
            <a:ext cx="9271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i="1">
                <a:solidFill>
                  <a:srgbClr val="000000"/>
                </a:solidFill>
              </a:rPr>
              <a:t>T</a:t>
            </a: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A</a:t>
            </a:r>
            <a:r>
              <a:rPr lang="en-US" baseline="30000">
                <a:solidFill>
                  <a:srgbClr val="000000"/>
                </a:solidFill>
              </a:rPr>
              <a:t>,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r>
              <a:rPr lang="en-US">
                <a:solidFill>
                  <a:srgbClr val="000000"/>
                </a:solidFill>
              </a:rPr>
              <a:t> =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2072" name="TextBox 19"/>
          <p:cNvSpPr txBox="1">
            <a:spLocks noChangeArrowheads="1"/>
          </p:cNvSpPr>
          <p:nvPr/>
        </p:nvSpPr>
        <p:spPr bwMode="auto">
          <a:xfrm>
            <a:off x="6553200" y="4494213"/>
            <a:ext cx="457200" cy="182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 bIns="0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A</a:t>
            </a:r>
            <a:r>
              <a:rPr lang="en-US" baseline="30000">
                <a:solidFill>
                  <a:srgbClr val="000000"/>
                </a:solidFill>
              </a:rPr>
              <a:t>,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2073" name="TextBox 22"/>
          <p:cNvSpPr txBox="1">
            <a:spLocks noChangeArrowheads="1"/>
          </p:cNvSpPr>
          <p:nvPr/>
        </p:nvSpPr>
        <p:spPr bwMode="auto">
          <a:xfrm>
            <a:off x="6515100" y="6265863"/>
            <a:ext cx="457200" cy="1825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rIns="0" bIns="0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A</a:t>
            </a:r>
            <a:r>
              <a:rPr lang="en-US" baseline="30000">
                <a:solidFill>
                  <a:srgbClr val="000000"/>
                </a:solidFill>
              </a:rPr>
              <a:t>,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endParaRPr lang="en-US" i="1" baseline="-25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Altered metabolism critical in cancer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 smtClean="0"/>
              <a:t>Metabolism relatively well-understood process, </a:t>
            </a:r>
            <a:r>
              <a:rPr lang="en-US" sz="2200" b="1" dirty="0" smtClean="0"/>
              <a:t>highly perturbed in </a:t>
            </a:r>
            <a:r>
              <a:rPr lang="en-US" sz="2200" b="1" dirty="0" err="1" smtClean="0"/>
              <a:t>oncogenesis</a:t>
            </a:r>
            <a:endParaRPr lang="en-US" sz="2200" b="1" dirty="0"/>
          </a:p>
          <a:p>
            <a:endParaRPr lang="en-US" sz="1800" dirty="0" smtClean="0"/>
          </a:p>
          <a:p>
            <a:r>
              <a:rPr lang="en-US" sz="2200" b="1" dirty="0" smtClean="0"/>
              <a:t>Metabolic hallmarks</a:t>
            </a:r>
            <a:r>
              <a:rPr lang="en-US" sz="2200" dirty="0" smtClean="0"/>
              <a:t> of cancer</a:t>
            </a:r>
          </a:p>
          <a:p>
            <a:pPr lvl="1"/>
            <a:r>
              <a:rPr lang="en-US" dirty="0" smtClean="0"/>
              <a:t>Warburg effect</a:t>
            </a:r>
          </a:p>
          <a:p>
            <a:pPr lvl="1"/>
            <a:r>
              <a:rPr lang="en-US" dirty="0" smtClean="0"/>
              <a:t>Increased biosynthesis of </a:t>
            </a:r>
            <a:br>
              <a:rPr lang="en-US" dirty="0" smtClean="0"/>
            </a:br>
            <a:r>
              <a:rPr lang="en-US" dirty="0" err="1" smtClean="0"/>
              <a:t>macromolecures</a:t>
            </a:r>
            <a:endParaRPr lang="en-US" dirty="0" smtClean="0"/>
          </a:p>
          <a:p>
            <a:pPr lvl="1"/>
            <a:r>
              <a:rPr lang="en-US" dirty="0" smtClean="0"/>
              <a:t>Tighter redox maintenance</a:t>
            </a:r>
          </a:p>
          <a:p>
            <a:pPr marL="36512" indent="0">
              <a:buNone/>
            </a:pPr>
            <a:endParaRPr lang="en-US" sz="1800" dirty="0"/>
          </a:p>
          <a:p>
            <a:r>
              <a:rPr lang="en-US" sz="2200" dirty="0" smtClean="0"/>
              <a:t>Brain </a:t>
            </a:r>
            <a:r>
              <a:rPr lang="en-US" sz="2200" b="1" dirty="0" smtClean="0"/>
              <a:t>most metabolically active</a:t>
            </a:r>
            <a:r>
              <a:rPr lang="en-US" sz="2200" dirty="0" smtClean="0"/>
              <a:t> organ—promising focus for GBM</a:t>
            </a:r>
          </a:p>
          <a:p>
            <a:endParaRPr lang="en-US" sz="2200" dirty="0"/>
          </a:p>
          <a:p>
            <a:r>
              <a:rPr lang="en-US" sz="2200" dirty="0"/>
              <a:t>Metabolic enzymes and pathways implicated in cancer, even targeted in chemotherapy; for many mutations, </a:t>
            </a:r>
            <a:r>
              <a:rPr lang="en-US" sz="2200" b="1" dirty="0"/>
              <a:t>causal relationship to malignant phenotypes</a:t>
            </a:r>
            <a:r>
              <a:rPr lang="en-US" sz="2200" dirty="0"/>
              <a:t> </a:t>
            </a:r>
            <a:r>
              <a:rPr lang="en-US" sz="2200" dirty="0" smtClean="0"/>
              <a:t>often unknown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17414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3</a:t>
            </a:r>
            <a:endParaRPr lang="en-US" sz="1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939797" cy="22098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Placeholder 336"/>
          <p:cNvSpPr txBox="1">
            <a:spLocks/>
          </p:cNvSpPr>
          <p:nvPr/>
        </p:nvSpPr>
        <p:spPr bwMode="auto">
          <a:xfrm>
            <a:off x="0" y="6486525"/>
            <a:ext cx="86868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Cairns, R.A. et al. </a:t>
            </a:r>
            <a:r>
              <a:rPr lang="en-US" sz="1600" i="1" dirty="0" smtClean="0"/>
              <a:t>Nat Rev Cancer </a:t>
            </a:r>
            <a:r>
              <a:rPr lang="en-US" sz="1600" dirty="0"/>
              <a:t>(</a:t>
            </a:r>
            <a:r>
              <a:rPr lang="en-US" sz="1600" dirty="0" smtClean="0"/>
              <a:t>2011); Mo, M.L. &amp; </a:t>
            </a:r>
            <a:r>
              <a:rPr lang="en-US" sz="1600" dirty="0" err="1" smtClean="0"/>
              <a:t>Palsson</a:t>
            </a:r>
            <a:r>
              <a:rPr lang="en-US" sz="1600" dirty="0" smtClean="0"/>
              <a:t>, B.Ø. </a:t>
            </a:r>
            <a:r>
              <a:rPr lang="en-US" sz="1600" i="1" dirty="0" smtClean="0"/>
              <a:t>Trends </a:t>
            </a:r>
            <a:r>
              <a:rPr lang="en-US" sz="1600" i="1" dirty="0" err="1" smtClean="0"/>
              <a:t>Biotechnol</a:t>
            </a:r>
            <a:r>
              <a:rPr lang="en-US" sz="1600" i="1" dirty="0" smtClean="0"/>
              <a:t> </a:t>
            </a:r>
            <a:r>
              <a:rPr lang="en-US" sz="1600" dirty="0" smtClean="0"/>
              <a:t>(2009) 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Rank matching scores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1077912"/>
            <a:ext cx="5410200" cy="18288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EEECE1">
                  <a:lumMod val="9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3080" name="TextBox 18"/>
          <p:cNvSpPr txBox="1">
            <a:spLocks noChangeArrowheads="1"/>
          </p:cNvSpPr>
          <p:nvPr/>
        </p:nvSpPr>
        <p:spPr bwMode="auto">
          <a:xfrm>
            <a:off x="4191000" y="3608388"/>
            <a:ext cx="95885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 i="1">
                <a:solidFill>
                  <a:srgbClr val="000000"/>
                </a:solidFill>
              </a:rPr>
              <a:t> &lt; 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 i="1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:</a:t>
            </a:r>
          </a:p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6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</p:txBody>
      </p:sp>
      <p:sp>
        <p:nvSpPr>
          <p:cNvPr id="3081" name="TextBox 19"/>
          <p:cNvSpPr txBox="1">
            <a:spLocks noChangeArrowheads="1"/>
          </p:cNvSpPr>
          <p:nvPr/>
        </p:nvSpPr>
        <p:spPr bwMode="auto">
          <a:xfrm>
            <a:off x="5029200" y="3608388"/>
            <a:ext cx="114300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1F497D"/>
                </a:solidFill>
              </a:rPr>
              <a:t>match</a:t>
            </a:r>
          </a:p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1F497D"/>
                </a:solidFill>
              </a:rPr>
              <a:t>match</a:t>
            </a:r>
          </a:p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C00000"/>
                </a:solidFill>
              </a:rPr>
              <a:t>mismatch</a:t>
            </a:r>
          </a:p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1F497D"/>
                </a:solidFill>
              </a:rPr>
              <a:t>match</a:t>
            </a:r>
          </a:p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1F497D"/>
                </a:solidFill>
              </a:rPr>
              <a:t>match</a:t>
            </a:r>
          </a:p>
          <a:p>
            <a:pPr defTabSz="1828800">
              <a:spcAft>
                <a:spcPts val="600"/>
              </a:spcAft>
            </a:pPr>
            <a:r>
              <a:rPr lang="en-US" sz="1600" b="1">
                <a:solidFill>
                  <a:srgbClr val="1F497D"/>
                </a:solidFill>
              </a:rPr>
              <a:t>match</a:t>
            </a:r>
          </a:p>
        </p:txBody>
      </p:sp>
      <p:sp>
        <p:nvSpPr>
          <p:cNvPr id="3082" name="TextBox 20"/>
          <p:cNvSpPr txBox="1">
            <a:spLocks noChangeArrowheads="1"/>
          </p:cNvSpPr>
          <p:nvPr/>
        </p:nvSpPr>
        <p:spPr bwMode="auto">
          <a:xfrm>
            <a:off x="3746500" y="3135313"/>
            <a:ext cx="3797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i="1">
                <a:solidFill>
                  <a:srgbClr val="000000"/>
                </a:solidFill>
              </a:rPr>
              <a:t>Class A rank matching score in n</a:t>
            </a:r>
            <a:r>
              <a:rPr lang="en-US" baseline="-25000">
                <a:solidFill>
                  <a:srgbClr val="000000"/>
                </a:solidFill>
              </a:rPr>
              <a:t>2 </a:t>
            </a:r>
            <a:r>
              <a:rPr lang="en-US">
                <a:solidFill>
                  <a:srgbClr val="000000"/>
                </a:solidFill>
              </a:rPr>
              <a:t>: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3083" name="TextBox 21"/>
          <p:cNvSpPr txBox="1">
            <a:spLocks noChangeArrowheads="1"/>
          </p:cNvSpPr>
          <p:nvPr/>
        </p:nvSpPr>
        <p:spPr bwMode="auto">
          <a:xfrm>
            <a:off x="3581400" y="6411913"/>
            <a:ext cx="5181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i="1">
                <a:solidFill>
                  <a:srgbClr val="000000"/>
                </a:solidFill>
              </a:rPr>
              <a:t>Class A template matching scores in all samples</a:t>
            </a:r>
            <a:endParaRPr lang="en-US" i="1" baseline="-25000">
              <a:solidFill>
                <a:srgbClr val="000000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559550" y="4438650"/>
          <a:ext cx="1663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Equation" r:id="rId4" imgW="1663560" imgH="622080" progId="Equation.3">
                  <p:embed/>
                </p:oleObj>
              </mc:Choice>
              <mc:Fallback>
                <p:oleObj name="Equation" r:id="rId4" imgW="1663560" imgH="622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9550" y="4438650"/>
                        <a:ext cx="16637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ight Brace 23"/>
          <p:cNvSpPr/>
          <p:nvPr/>
        </p:nvSpPr>
        <p:spPr>
          <a:xfrm>
            <a:off x="6126163" y="3641725"/>
            <a:ext cx="274637" cy="1920875"/>
          </a:xfrm>
          <a:prstGeom prst="rightBrace">
            <a:avLst>
              <a:gd name="adj1" fmla="val 67446"/>
              <a:gd name="adj2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85" name="TextBox 24"/>
          <p:cNvSpPr txBox="1">
            <a:spLocks noChangeArrowheads="1"/>
          </p:cNvSpPr>
          <p:nvPr/>
        </p:nvSpPr>
        <p:spPr bwMode="auto">
          <a:xfrm>
            <a:off x="4652963" y="5573713"/>
            <a:ext cx="355441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/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5</a:t>
            </a:r>
          </a:p>
        </p:txBody>
      </p:sp>
      <p:pic>
        <p:nvPicPr>
          <p:cNvPr id="3086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7613" y="5878513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TextBox 26"/>
          <p:cNvSpPr txBox="1">
            <a:spLocks noChangeArrowheads="1"/>
          </p:cNvSpPr>
          <p:nvPr/>
        </p:nvSpPr>
        <p:spPr bwMode="auto">
          <a:xfrm>
            <a:off x="3429000" y="5921375"/>
            <a:ext cx="927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i="1">
                <a:solidFill>
                  <a:srgbClr val="000000"/>
                </a:solidFill>
              </a:rPr>
              <a:t>R</a:t>
            </a: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A</a:t>
            </a:r>
            <a:r>
              <a:rPr lang="en-US" baseline="30000">
                <a:solidFill>
                  <a:srgbClr val="000000"/>
                </a:solidFill>
              </a:rPr>
              <a:t>,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r>
              <a:rPr lang="en-US">
                <a:solidFill>
                  <a:srgbClr val="000000"/>
                </a:solidFill>
              </a:rPr>
              <a:t> =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" y="1092200"/>
            <a:ext cx="5181600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  <a:defRPr/>
            </a:pPr>
            <a:endParaRPr lang="en-US" sz="1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6538" defTabSz="1828800">
              <a:spcAft>
                <a:spcPts val="600"/>
              </a:spcAft>
              <a:defRPr/>
            </a:pP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IF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1600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&lt; </a:t>
            </a:r>
            <a:r>
              <a:rPr lang="en-US" sz="1600" i="1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1600" i="1" baseline="-2500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sample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 class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template at (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 = </a:t>
            </a:r>
            <a:r>
              <a:rPr lang="en-US" sz="16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4163" indent="-47625" defTabSz="1828800">
              <a:spcAft>
                <a:spcPts val="600"/>
              </a:spcAft>
              <a:defRPr/>
            </a:pPr>
            <a:endParaRPr lang="en-US" sz="1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6538" defTabSz="1828800">
              <a:spcAft>
                <a:spcPts val="600"/>
              </a:spcAft>
              <a:defRPr/>
            </a:pP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ELSE IF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1600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&gt;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1600" i="1" baseline="-25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sample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 class 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template at (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sz="1600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 = </a:t>
            </a:r>
            <a:r>
              <a:rPr lang="en-US" sz="16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1600" b="1" i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4163" indent="-47625" defTabSz="1828800">
              <a:spcAft>
                <a:spcPts val="600"/>
              </a:spcAft>
              <a:defRPr/>
            </a:pPr>
            <a:endParaRPr lang="en-US" sz="100" b="1" i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4163" indent="-47625" defTabSz="1828800">
              <a:spcAft>
                <a:spcPts val="600"/>
              </a:spcAft>
              <a:defRPr/>
            </a:pP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Otherwise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mismatch.</a:t>
            </a:r>
            <a:endParaRPr lang="en-US" sz="1600" baseline="300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46550" y="1687513"/>
            <a:ext cx="1416050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>
              <a:defRPr/>
            </a:pPr>
            <a:r>
              <a:rPr lang="en-US" sz="1600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THEN</a:t>
            </a:r>
            <a:r>
              <a:rPr lang="en-US" sz="16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match;</a:t>
            </a:r>
            <a:endParaRPr lang="en-US" sz="36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" name="Right Brace 29"/>
          <p:cNvSpPr/>
          <p:nvPr/>
        </p:nvSpPr>
        <p:spPr>
          <a:xfrm>
            <a:off x="3962400" y="1230313"/>
            <a:ext cx="182563" cy="1189037"/>
          </a:xfrm>
          <a:prstGeom prst="rightBrace">
            <a:avLst>
              <a:gd name="adj1" fmla="val 67446"/>
              <a:gd name="adj2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91" name="TextBox 36"/>
          <p:cNvSpPr txBox="1">
            <a:spLocks noChangeArrowheads="1"/>
          </p:cNvSpPr>
          <p:nvPr/>
        </p:nvSpPr>
        <p:spPr bwMode="auto">
          <a:xfrm>
            <a:off x="6364288" y="925513"/>
            <a:ext cx="24590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  <p:sp>
        <p:nvSpPr>
          <p:cNvPr id="3092" name="TextBox 37"/>
          <p:cNvSpPr txBox="1">
            <a:spLocks noChangeArrowheads="1"/>
          </p:cNvSpPr>
          <p:nvPr/>
        </p:nvSpPr>
        <p:spPr bwMode="auto">
          <a:xfrm>
            <a:off x="5867400" y="1327150"/>
            <a:ext cx="373063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1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2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3</a:t>
            </a:r>
          </a:p>
          <a:p>
            <a:pPr>
              <a:spcAft>
                <a:spcPts val="900"/>
              </a:spcAft>
            </a:pPr>
            <a:r>
              <a:rPr lang="en-US" sz="1600" i="1"/>
              <a:t>g</a:t>
            </a:r>
            <a:r>
              <a:rPr lang="en-US" sz="1600" baseline="-25000"/>
              <a:t>4</a:t>
            </a:r>
          </a:p>
        </p:txBody>
      </p:sp>
      <p:pic>
        <p:nvPicPr>
          <p:cNvPr id="3093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1213" y="1187450"/>
            <a:ext cx="32575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42"/>
          <p:cNvSpPr/>
          <p:nvPr/>
        </p:nvSpPr>
        <p:spPr>
          <a:xfrm>
            <a:off x="990600" y="3199844"/>
            <a:ext cx="1676400" cy="25908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1F497D">
                  <a:lumMod val="20000"/>
                  <a:lumOff val="8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3097" name="TextBox 43"/>
          <p:cNvSpPr txBox="1">
            <a:spLocks noChangeArrowheads="1"/>
          </p:cNvSpPr>
          <p:nvPr/>
        </p:nvSpPr>
        <p:spPr bwMode="auto">
          <a:xfrm>
            <a:off x="1143000" y="3608388"/>
            <a:ext cx="958850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 i="1">
                <a:solidFill>
                  <a:srgbClr val="000000"/>
                </a:solidFill>
              </a:rPr>
              <a:t> &lt; 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 i="1">
                <a:solidFill>
                  <a:srgbClr val="000000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  <a:p>
            <a:pPr defTabSz="1828800">
              <a:spcAft>
                <a:spcPts val="800"/>
              </a:spcAft>
            </a:pP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&lt; </a:t>
            </a:r>
            <a:r>
              <a:rPr lang="en-US" sz="1600" i="1">
                <a:solidFill>
                  <a:srgbClr val="000000"/>
                </a:solidFill>
              </a:rPr>
              <a:t>X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: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409700" y="3276600"/>
          <a:ext cx="10287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8" imgW="1028520" imgH="2400120" progId="Equation.3">
                  <p:embed/>
                </p:oleObj>
              </mc:Choice>
              <mc:Fallback>
                <p:oleObj name="Equation" r:id="rId8" imgW="1028520" imgH="240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3276600"/>
                        <a:ext cx="1028700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8" name="TextBox 31"/>
          <p:cNvSpPr txBox="1">
            <a:spLocks noChangeArrowheads="1"/>
          </p:cNvSpPr>
          <p:nvPr/>
        </p:nvSpPr>
        <p:spPr bwMode="auto">
          <a:xfrm>
            <a:off x="1371600" y="3287713"/>
            <a:ext cx="927100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i="1">
                <a:solidFill>
                  <a:srgbClr val="000000"/>
                </a:solidFill>
              </a:rPr>
              <a:t>T</a:t>
            </a: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A</a:t>
            </a:r>
            <a:r>
              <a:rPr lang="en-US" baseline="30000">
                <a:solidFill>
                  <a:srgbClr val="000000"/>
                </a:solidFill>
              </a:rPr>
              <a:t>,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r>
              <a:rPr lang="en-US">
                <a:solidFill>
                  <a:srgbClr val="000000"/>
                </a:solidFill>
              </a:rPr>
              <a:t> =</a:t>
            </a:r>
            <a:endParaRPr lang="en-US" i="1" baseline="-25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Rank conservation index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dirty="0" smtClean="0"/>
              <a:t>Rank conservation indices provide measure of stability </a:t>
            </a:r>
            <a:r>
              <a:rPr lang="en-US" sz="2200" smtClean="0"/>
              <a:t>for network ranking </a:t>
            </a:r>
            <a:r>
              <a:rPr lang="en-US" sz="2200" dirty="0" smtClean="0"/>
              <a:t>in a phenotype</a:t>
            </a:r>
            <a:endParaRPr lang="en-US" sz="2200" dirty="0"/>
          </a:p>
        </p:txBody>
      </p:sp>
      <p:sp>
        <p:nvSpPr>
          <p:cNvPr id="4102" name="TextBox 15"/>
          <p:cNvSpPr txBox="1">
            <a:spLocks noChangeArrowheads="1"/>
          </p:cNvSpPr>
          <p:nvPr/>
        </p:nvSpPr>
        <p:spPr bwMode="auto">
          <a:xfrm>
            <a:off x="457200" y="610870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23988" indent="-1423988">
              <a:spcAft>
                <a:spcPts val="600"/>
              </a:spcAft>
            </a:pPr>
            <a:r>
              <a:rPr lang="en-US" sz="2000" b="1" i="1"/>
              <a:t>µ</a:t>
            </a:r>
            <a:r>
              <a:rPr lang="en-US" sz="2000" b="1" i="1" baseline="-25000"/>
              <a:t>R</a:t>
            </a:r>
            <a:r>
              <a:rPr lang="en-US" sz="2000" b="1" baseline="30000"/>
              <a:t>(</a:t>
            </a:r>
            <a:r>
              <a:rPr lang="en-US" sz="2000" b="1" i="1" baseline="30000"/>
              <a:t>k</a:t>
            </a:r>
            <a:r>
              <a:rPr lang="en-US" sz="2000" b="1" baseline="30000"/>
              <a:t>,</a:t>
            </a:r>
            <a:r>
              <a:rPr lang="en-US" sz="2000" b="1" i="1" baseline="30000"/>
              <a:t>m</a:t>
            </a:r>
            <a:r>
              <a:rPr lang="en-US" sz="2000" b="1" baseline="30000"/>
              <a:t>)</a:t>
            </a:r>
            <a:r>
              <a:rPr lang="en-US" sz="2000" b="1"/>
              <a:t> ≈ 0.5</a:t>
            </a:r>
            <a:r>
              <a:rPr lang="en-US" sz="2000"/>
              <a:t>: highly disorganized state; much variation among rankings</a:t>
            </a:r>
          </a:p>
        </p:txBody>
      </p:sp>
      <p:pic>
        <p:nvPicPr>
          <p:cNvPr id="4103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5975" y="4799013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6450" y="2341563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ight Brace 32"/>
          <p:cNvSpPr/>
          <p:nvPr/>
        </p:nvSpPr>
        <p:spPr>
          <a:xfrm rot="5400000">
            <a:off x="3804444" y="1747044"/>
            <a:ext cx="182562" cy="2286000"/>
          </a:xfrm>
          <a:prstGeom prst="rightBrace">
            <a:avLst>
              <a:gd name="adj1" fmla="val 6744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5780087" y="4616451"/>
            <a:ext cx="182563" cy="1554162"/>
          </a:xfrm>
          <a:prstGeom prst="rightBrace">
            <a:avLst>
              <a:gd name="adj1" fmla="val 6744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07" name="TextBox 34"/>
          <p:cNvSpPr txBox="1">
            <a:spLocks noChangeArrowheads="1"/>
          </p:cNvSpPr>
          <p:nvPr/>
        </p:nvSpPr>
        <p:spPr bwMode="auto">
          <a:xfrm>
            <a:off x="1838325" y="2382838"/>
            <a:ext cx="927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R</a:t>
            </a:r>
            <a:r>
              <a:rPr lang="en-US" baseline="30000"/>
              <a:t>(</a:t>
            </a:r>
            <a:r>
              <a:rPr lang="en-US" i="1" baseline="30000"/>
              <a:t>A</a:t>
            </a:r>
            <a:r>
              <a:rPr lang="en-US" baseline="30000"/>
              <a:t>,</a:t>
            </a:r>
            <a:r>
              <a:rPr lang="en-US" i="1" baseline="30000"/>
              <a:t>m</a:t>
            </a:r>
            <a:r>
              <a:rPr lang="en-US" baseline="30000"/>
              <a:t>)</a:t>
            </a:r>
            <a:r>
              <a:rPr lang="en-US"/>
              <a:t> =</a:t>
            </a:r>
            <a:endParaRPr lang="en-US" i="1" baseline="-25000"/>
          </a:p>
        </p:txBody>
      </p:sp>
      <p:sp>
        <p:nvSpPr>
          <p:cNvPr id="4108" name="TextBox 35"/>
          <p:cNvSpPr txBox="1">
            <a:spLocks noChangeArrowheads="1"/>
          </p:cNvSpPr>
          <p:nvPr/>
        </p:nvSpPr>
        <p:spPr bwMode="auto">
          <a:xfrm>
            <a:off x="1843088" y="4841875"/>
            <a:ext cx="92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R</a:t>
            </a:r>
            <a:r>
              <a:rPr lang="en-US" baseline="30000"/>
              <a:t>(</a:t>
            </a:r>
            <a:r>
              <a:rPr lang="en-US" i="1" baseline="30000"/>
              <a:t>B</a:t>
            </a:r>
            <a:r>
              <a:rPr lang="en-US" baseline="30000"/>
              <a:t>,</a:t>
            </a:r>
            <a:r>
              <a:rPr lang="en-US" i="1" baseline="30000"/>
              <a:t>m</a:t>
            </a:r>
            <a:r>
              <a:rPr lang="en-US" baseline="30000"/>
              <a:t>)</a:t>
            </a:r>
            <a:r>
              <a:rPr lang="en-US"/>
              <a:t> =</a:t>
            </a:r>
            <a:endParaRPr lang="en-US" i="1" baseline="-25000"/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2708275" y="3141663"/>
          <a:ext cx="2667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Equation" r:id="rId6" imgW="2666880" imgH="330120" progId="Equation.3">
                  <p:embed/>
                </p:oleObj>
              </mc:Choice>
              <mc:Fallback>
                <p:oleObj name="Equation" r:id="rId6" imgW="2666880" imgH="3301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75" y="3141663"/>
                        <a:ext cx="26670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584700" y="5630863"/>
          <a:ext cx="2654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8" imgW="2654280" imgH="330120" progId="Equation.3">
                  <p:embed/>
                </p:oleObj>
              </mc:Choice>
              <mc:Fallback>
                <p:oleObj name="Equation" r:id="rId8" imgW="2654280" imgH="3301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5630863"/>
                        <a:ext cx="265430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Rectangle 38"/>
          <p:cNvSpPr>
            <a:spLocks noChangeArrowheads="1"/>
          </p:cNvSpPr>
          <p:nvPr/>
        </p:nvSpPr>
        <p:spPr bwMode="auto">
          <a:xfrm>
            <a:off x="457200" y="371475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23988" indent="-1423988">
              <a:spcAft>
                <a:spcPts val="600"/>
              </a:spcAft>
            </a:pPr>
            <a:r>
              <a:rPr lang="en-US" sz="2000" b="1" i="1"/>
              <a:t>µ</a:t>
            </a:r>
            <a:r>
              <a:rPr lang="en-US" sz="2000" b="1" i="1" baseline="-25000"/>
              <a:t>R</a:t>
            </a:r>
            <a:r>
              <a:rPr lang="en-US" sz="2000" b="1" baseline="30000"/>
              <a:t>(</a:t>
            </a:r>
            <a:r>
              <a:rPr lang="en-US" sz="2000" b="1" i="1" baseline="30000"/>
              <a:t>k</a:t>
            </a:r>
            <a:r>
              <a:rPr lang="en-US" sz="2000" b="1" baseline="30000"/>
              <a:t>,</a:t>
            </a:r>
            <a:r>
              <a:rPr lang="en-US" sz="2000" b="1" i="1" baseline="30000"/>
              <a:t>m</a:t>
            </a:r>
            <a:r>
              <a:rPr lang="en-US" sz="2000" b="1" baseline="30000"/>
              <a:t>)</a:t>
            </a:r>
            <a:r>
              <a:rPr lang="en-US" sz="2000" b="1"/>
              <a:t> ≈ 1.0</a:t>
            </a:r>
            <a:r>
              <a:rPr lang="en-US" sz="2000"/>
              <a:t>: highly ordered state; samples have very similar rankings</a:t>
            </a:r>
            <a:endParaRPr lang="en-US" sz="2000" baseline="-25000"/>
          </a:p>
        </p:txBody>
      </p:sp>
      <p:cxnSp>
        <p:nvCxnSpPr>
          <p:cNvPr id="40" name="Straight Arrow Connector 39"/>
          <p:cNvCxnSpPr/>
          <p:nvPr/>
        </p:nvCxnSpPr>
        <p:spPr>
          <a:xfrm rot="10800000">
            <a:off x="2438400" y="4343400"/>
            <a:ext cx="5029200" cy="15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1" name="TextBox 40"/>
          <p:cNvSpPr txBox="1">
            <a:spLocks noChangeArrowheads="1"/>
          </p:cNvSpPr>
          <p:nvPr/>
        </p:nvSpPr>
        <p:spPr bwMode="auto">
          <a:xfrm>
            <a:off x="2971800" y="2024063"/>
            <a:ext cx="3554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  <p:sp>
        <p:nvSpPr>
          <p:cNvPr id="4112" name="TextBox 41"/>
          <p:cNvSpPr txBox="1">
            <a:spLocks noChangeArrowheads="1"/>
          </p:cNvSpPr>
          <p:nvPr/>
        </p:nvSpPr>
        <p:spPr bwMode="auto">
          <a:xfrm>
            <a:off x="2971800" y="4497388"/>
            <a:ext cx="3554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Network rank conservation in a single phenotype</a:t>
            </a:r>
          </a:p>
        </p:txBody>
      </p:sp>
      <p:pic>
        <p:nvPicPr>
          <p:cNvPr id="30723" name="Picture 7" descr="set_rank_conservation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33600"/>
            <a:ext cx="6702425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743200" y="5486400"/>
            <a:ext cx="3657600" cy="8382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11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 network genes: </a:t>
            </a: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55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 pairwise orderings of expression values</a:t>
            </a:r>
            <a:endParaRPr lang="en-US" sz="2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4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Network rank conservation in a single phenotype</a:t>
            </a:r>
          </a:p>
        </p:txBody>
      </p:sp>
      <p:pic>
        <p:nvPicPr>
          <p:cNvPr id="31747" name="Picture 4" descr="set_rank_conservation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75" y="2124075"/>
            <a:ext cx="85280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743200" y="1143000"/>
            <a:ext cx="3657600" cy="10668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Pairwise orderings 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among SET network genes in </a:t>
            </a: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normal prostate samples</a:t>
            </a:r>
            <a:endParaRPr lang="en-US" sz="20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079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0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Tightly regulated and differentially regulated networks</a:t>
            </a:r>
          </a:p>
        </p:txBody>
      </p:sp>
      <p:pic>
        <p:nvPicPr>
          <p:cNvPr id="35843" name="Picture 7" descr="set_rank_conservation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219200"/>
            <a:ext cx="517366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8" descr="set_rank_conservation.t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3388" y="990600"/>
            <a:ext cx="332581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9" descr="set_rank_conservation.t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3886200"/>
            <a:ext cx="3270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600200" y="2057400"/>
            <a:ext cx="3657600" cy="6096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Rank conservation (</a:t>
            </a:r>
            <a:r>
              <a:rPr lang="en-US" sz="2000" i="1">
                <a:solidFill>
                  <a:srgbClr val="000000"/>
                </a:solidFill>
                <a:latin typeface="Arial"/>
                <a:sym typeface="Symbol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latin typeface="Arial"/>
                <a:sym typeface="Symbol"/>
              </a:rPr>
              <a:t>R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): </a:t>
            </a: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0.945</a:t>
            </a:r>
            <a:endParaRPr lang="en-US" sz="20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4200" y="4495800"/>
            <a:ext cx="1371600" cy="6096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i="1">
                <a:solidFill>
                  <a:srgbClr val="000000"/>
                </a:solidFill>
                <a:latin typeface="Arial"/>
                <a:sym typeface="Symbol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latin typeface="Arial"/>
                <a:sym typeface="Symbol"/>
              </a:rPr>
              <a:t>R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: </a:t>
            </a: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0.909</a:t>
            </a:r>
            <a:endParaRPr lang="en-US" sz="20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8" name="Picture 9" descr="set_rank_conservation.ti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886200"/>
            <a:ext cx="3352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239000" y="4495800"/>
            <a:ext cx="1371600" cy="6096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i="1">
                <a:solidFill>
                  <a:srgbClr val="000000"/>
                </a:solidFill>
                <a:latin typeface="Arial"/>
                <a:sym typeface="Symbol"/>
              </a:rPr>
              <a:t>µ</a:t>
            </a:r>
            <a:r>
              <a:rPr lang="en-US" sz="2000" i="1" baseline="-25000">
                <a:solidFill>
                  <a:srgbClr val="000000"/>
                </a:solidFill>
                <a:latin typeface="Arial"/>
                <a:sym typeface="Symbol"/>
              </a:rPr>
              <a:t>R</a:t>
            </a:r>
            <a:r>
              <a:rPr lang="en-US" sz="2000">
                <a:solidFill>
                  <a:srgbClr val="000000"/>
                </a:solidFill>
                <a:latin typeface="Arial"/>
                <a:sym typeface="Symbol"/>
              </a:rPr>
              <a:t>: </a:t>
            </a:r>
            <a:r>
              <a:rPr lang="en-US" sz="2000" b="1">
                <a:solidFill>
                  <a:srgbClr val="000000"/>
                </a:solidFill>
                <a:latin typeface="Arial"/>
                <a:sym typeface="Symbol"/>
              </a:rPr>
              <a:t>0.891</a:t>
            </a:r>
            <a:endParaRPr lang="en-US" sz="20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5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563563"/>
          </a:xfrm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Rank difference scores for discriminating samples</a:t>
            </a:r>
          </a:p>
        </p:txBody>
      </p:sp>
      <p:pic>
        <p:nvPicPr>
          <p:cNvPr id="49155" name="Picture 4" descr="figure2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743200"/>
            <a:ext cx="37147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TextBox 9"/>
          <p:cNvSpPr txBox="1">
            <a:spLocks noChangeArrowheads="1"/>
          </p:cNvSpPr>
          <p:nvPr/>
        </p:nvSpPr>
        <p:spPr bwMode="auto">
          <a:xfrm>
            <a:off x="304800" y="3800475"/>
            <a:ext cx="28241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Sample more closely matches phenotype </a:t>
            </a:r>
            <a:r>
              <a:rPr lang="en-US" i="1"/>
              <a:t>A</a:t>
            </a:r>
            <a:r>
              <a:rPr lang="en-US"/>
              <a:t>:</a:t>
            </a:r>
          </a:p>
          <a:p>
            <a:pPr algn="ctr"/>
            <a:r>
              <a:rPr lang="en-US" b="1">
                <a:solidFill>
                  <a:schemeClr val="tx2"/>
                </a:solidFill>
              </a:rPr>
              <a:t> </a:t>
            </a:r>
            <a:r>
              <a:rPr lang="el-GR" b="1">
                <a:solidFill>
                  <a:schemeClr val="tx2"/>
                </a:solidFill>
              </a:rPr>
              <a:t>Δ</a:t>
            </a:r>
            <a:r>
              <a:rPr lang="en-US" b="1">
                <a:solidFill>
                  <a:schemeClr val="tx2"/>
                </a:solidFill>
              </a:rPr>
              <a:t> &gt; 0</a:t>
            </a:r>
            <a:endParaRPr lang="en-US" b="1" baseline="-25000">
              <a:solidFill>
                <a:schemeClr val="tx2"/>
              </a:solidFill>
            </a:endParaRPr>
          </a:p>
        </p:txBody>
      </p:sp>
      <p:sp>
        <p:nvSpPr>
          <p:cNvPr id="49157" name="TextBox 10"/>
          <p:cNvSpPr txBox="1">
            <a:spLocks noChangeArrowheads="1"/>
          </p:cNvSpPr>
          <p:nvPr/>
        </p:nvSpPr>
        <p:spPr bwMode="auto">
          <a:xfrm>
            <a:off x="5867400" y="3876675"/>
            <a:ext cx="2667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Sample more closely matches phenotype </a:t>
            </a:r>
            <a:r>
              <a:rPr lang="en-US" i="1"/>
              <a:t>B</a:t>
            </a:r>
            <a:r>
              <a:rPr lang="en-US"/>
              <a:t>: </a:t>
            </a:r>
          </a:p>
          <a:p>
            <a:pPr algn="ctr"/>
            <a:r>
              <a:rPr lang="el-GR" b="1">
                <a:solidFill>
                  <a:schemeClr val="tx2"/>
                </a:solidFill>
              </a:rPr>
              <a:t>Δ</a:t>
            </a:r>
            <a:r>
              <a:rPr lang="en-US" b="1">
                <a:solidFill>
                  <a:schemeClr val="tx2"/>
                </a:solidFill>
              </a:rPr>
              <a:t> ≤ 0</a:t>
            </a:r>
            <a:endParaRPr lang="en-US" b="1" baseline="-25000">
              <a:solidFill>
                <a:schemeClr val="tx2"/>
              </a:solidFill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209800" y="1401763"/>
            <a:ext cx="4495800" cy="110331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anchor="ctr"/>
          <a:lstStyle/>
          <a:p>
            <a:pPr algn="ctr" defTabSz="5276024">
              <a:defRPr/>
            </a:pPr>
            <a:r>
              <a:rPr lang="en-US"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Rank difference score (</a:t>
            </a:r>
            <a:r>
              <a:rPr lang="el-GR"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US"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0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indicates relation of sample network ranking to phenotype network ranking </a:t>
            </a:r>
          </a:p>
        </p:txBody>
      </p:sp>
    </p:spTree>
    <p:extLst>
      <p:ext uri="{BB962C8B-B14F-4D97-AF65-F5344CB8AC3E}">
        <p14:creationId xmlns:p14="http://schemas.microsoft.com/office/powerpoint/2010/main" val="1831835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Differential rank conservation across phenotypes</a:t>
            </a:r>
          </a:p>
        </p:txBody>
      </p:sp>
      <p:pic>
        <p:nvPicPr>
          <p:cNvPr id="6148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9963" y="3657600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3708400" y="2857500"/>
          <a:ext cx="2006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Equation" r:id="rId5" imgW="2006280" imgH="266400" progId="Equation.3">
                  <p:embed/>
                </p:oleObj>
              </mc:Choice>
              <mc:Fallback>
                <p:oleObj name="Equation" r:id="rId5" imgW="2006280" imgH="266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857500"/>
                        <a:ext cx="20066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4572000" y="5143500"/>
            <a:ext cx="3124200" cy="102870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EEECE1">
                  <a:lumMod val="9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5800" y="5143500"/>
            <a:ext cx="3200400" cy="938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  <a:defRPr/>
            </a:pPr>
            <a:endParaRPr lang="en-US" sz="2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6538" defTabSz="1828800">
              <a:spcAft>
                <a:spcPts val="600"/>
              </a:spcAft>
              <a:defRPr/>
            </a:pP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IF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Δ</a:t>
            </a:r>
            <a:r>
              <a:rPr lang="en-US" baseline="30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(m)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&gt; 0, </a:t>
            </a: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THEN 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class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284163" indent="-47625" defTabSz="1828800">
              <a:spcAft>
                <a:spcPts val="600"/>
              </a:spcAft>
              <a:defRPr/>
            </a:pPr>
            <a:endParaRPr lang="en-US" sz="2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84163" indent="-47625" defTabSz="1828800">
              <a:spcAft>
                <a:spcPts val="600"/>
              </a:spcAft>
              <a:defRPr/>
            </a:pPr>
            <a:r>
              <a:rPr lang="en-US" b="1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Otherwise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class </a:t>
            </a:r>
            <a:r>
              <a:rPr lang="en-US" i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</a:t>
            </a: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baseline="300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53" name="Rectangle 40"/>
          <p:cNvSpPr>
            <a:spLocks noChangeArrowheads="1"/>
          </p:cNvSpPr>
          <p:nvPr/>
        </p:nvSpPr>
        <p:spPr bwMode="auto">
          <a:xfrm>
            <a:off x="1295400" y="5295900"/>
            <a:ext cx="3048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2000">
                <a:solidFill>
                  <a:srgbClr val="000000"/>
                </a:solidFill>
              </a:rPr>
              <a:t>Class prediction with the rank difference score: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54" name="TextBox 41"/>
          <p:cNvSpPr txBox="1">
            <a:spLocks noChangeArrowheads="1"/>
          </p:cNvSpPr>
          <p:nvPr/>
        </p:nvSpPr>
        <p:spPr bwMode="auto">
          <a:xfrm>
            <a:off x="2087563" y="3733800"/>
            <a:ext cx="76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l-GR">
                <a:solidFill>
                  <a:srgbClr val="000000"/>
                </a:solidFill>
              </a:rPr>
              <a:t>Δ</a:t>
            </a:r>
            <a:r>
              <a:rPr lang="en-US" baseline="30000">
                <a:solidFill>
                  <a:srgbClr val="000000"/>
                </a:solidFill>
              </a:rPr>
              <a:t>(</a:t>
            </a:r>
            <a:r>
              <a:rPr lang="en-US" i="1" baseline="30000">
                <a:solidFill>
                  <a:srgbClr val="000000"/>
                </a:solidFill>
              </a:rPr>
              <a:t>m</a:t>
            </a:r>
            <a:r>
              <a:rPr lang="en-US" baseline="30000">
                <a:solidFill>
                  <a:srgbClr val="000000"/>
                </a:solidFill>
              </a:rPr>
              <a:t>)</a:t>
            </a:r>
            <a:r>
              <a:rPr lang="en-US">
                <a:solidFill>
                  <a:srgbClr val="000000"/>
                </a:solidFill>
              </a:rPr>
              <a:t> =</a:t>
            </a:r>
            <a:endParaRPr lang="en-US" i="1" baseline="-2500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07893" y="4419600"/>
            <a:ext cx="274320" cy="27432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FFC000"/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43200" y="4419600"/>
            <a:ext cx="274320" cy="274320"/>
          </a:xfrm>
          <a:prstGeom prst="rect">
            <a:avLst/>
          </a:prstGeom>
          <a:gradFill flip="none" rotWithShape="1">
            <a:gsLst>
              <a:gs pos="50000">
                <a:sysClr val="window" lastClr="FFFFFF"/>
              </a:gs>
              <a:gs pos="100000">
                <a:srgbClr val="1F497D">
                  <a:lumMod val="20000"/>
                  <a:lumOff val="8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6161" name="TextBox 44"/>
          <p:cNvSpPr txBox="1">
            <a:spLocks noChangeArrowheads="1"/>
          </p:cNvSpPr>
          <p:nvPr/>
        </p:nvSpPr>
        <p:spPr bwMode="auto">
          <a:xfrm>
            <a:off x="3017838" y="4386263"/>
            <a:ext cx="17684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</a:rPr>
              <a:t>Predicted class </a:t>
            </a:r>
            <a:r>
              <a:rPr lang="en-US" sz="1600" i="1">
                <a:solidFill>
                  <a:srgbClr val="000000"/>
                </a:solidFill>
              </a:rPr>
              <a:t>A</a:t>
            </a:r>
            <a:endParaRPr lang="en-US" sz="1600" baseline="-25000">
              <a:solidFill>
                <a:srgbClr val="000000"/>
              </a:solidFill>
            </a:endParaRPr>
          </a:p>
        </p:txBody>
      </p:sp>
      <p:sp>
        <p:nvSpPr>
          <p:cNvPr id="6162" name="TextBox 45"/>
          <p:cNvSpPr txBox="1">
            <a:spLocks noChangeArrowheads="1"/>
          </p:cNvSpPr>
          <p:nvPr/>
        </p:nvSpPr>
        <p:spPr bwMode="auto">
          <a:xfrm>
            <a:off x="5281613" y="4386263"/>
            <a:ext cx="17684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</a:rPr>
              <a:t>Predicted class </a:t>
            </a:r>
            <a:r>
              <a:rPr lang="en-US" sz="1600" i="1">
                <a:solidFill>
                  <a:srgbClr val="000000"/>
                </a:solidFill>
              </a:rPr>
              <a:t>B</a:t>
            </a:r>
            <a:endParaRPr lang="en-US" sz="1600" baseline="-2500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67000" y="4343400"/>
            <a:ext cx="4419600" cy="41910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6164" name="TextBox 48"/>
          <p:cNvSpPr txBox="1">
            <a:spLocks noChangeArrowheads="1"/>
          </p:cNvSpPr>
          <p:nvPr/>
        </p:nvSpPr>
        <p:spPr bwMode="auto">
          <a:xfrm>
            <a:off x="3124200" y="3319463"/>
            <a:ext cx="35544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828800"/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1</a:t>
            </a:r>
            <a:r>
              <a:rPr lang="en-US" sz="1600">
                <a:solidFill>
                  <a:srgbClr val="000000"/>
                </a:solidFill>
              </a:rPr>
              <a:t> 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2</a:t>
            </a:r>
            <a:r>
              <a:rPr lang="en-US" sz="1600">
                <a:solidFill>
                  <a:srgbClr val="000000"/>
                </a:solidFill>
              </a:rPr>
              <a:t>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3</a:t>
            </a:r>
            <a:r>
              <a:rPr lang="en-US" sz="1600">
                <a:solidFill>
                  <a:srgbClr val="000000"/>
                </a:solidFill>
              </a:rPr>
              <a:t>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4</a:t>
            </a:r>
            <a:r>
              <a:rPr lang="en-US" sz="1600">
                <a:solidFill>
                  <a:srgbClr val="000000"/>
                </a:solidFill>
              </a:rPr>
              <a:t>           </a:t>
            </a:r>
            <a:r>
              <a:rPr lang="en-US" sz="1600" i="1">
                <a:solidFill>
                  <a:srgbClr val="000000"/>
                </a:solidFill>
              </a:rPr>
              <a:t>n</a:t>
            </a:r>
            <a:r>
              <a:rPr lang="en-US" sz="1600" baseline="-25000">
                <a:solidFill>
                  <a:srgbClr val="000000"/>
                </a:solidFill>
              </a:rPr>
              <a:t>5</a:t>
            </a:r>
          </a:p>
        </p:txBody>
      </p:sp>
      <p:pic>
        <p:nvPicPr>
          <p:cNvPr id="6165" name="Picture 2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85975" y="2057400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6" name="Picture 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76450" y="1536700"/>
            <a:ext cx="5086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7" name="TextBox 19"/>
          <p:cNvSpPr txBox="1">
            <a:spLocks noChangeArrowheads="1"/>
          </p:cNvSpPr>
          <p:nvPr/>
        </p:nvSpPr>
        <p:spPr bwMode="auto">
          <a:xfrm>
            <a:off x="1838325" y="1579563"/>
            <a:ext cx="927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R</a:t>
            </a:r>
            <a:r>
              <a:rPr lang="en-US" baseline="30000"/>
              <a:t>(</a:t>
            </a:r>
            <a:r>
              <a:rPr lang="en-US" i="1" baseline="30000"/>
              <a:t>A</a:t>
            </a:r>
            <a:r>
              <a:rPr lang="en-US" baseline="30000"/>
              <a:t>,</a:t>
            </a:r>
            <a:r>
              <a:rPr lang="en-US" i="1" baseline="30000"/>
              <a:t>m</a:t>
            </a:r>
            <a:r>
              <a:rPr lang="en-US" baseline="30000"/>
              <a:t>)</a:t>
            </a:r>
            <a:r>
              <a:rPr lang="en-US"/>
              <a:t> =</a:t>
            </a:r>
            <a:endParaRPr lang="en-US" i="1" baseline="-25000"/>
          </a:p>
        </p:txBody>
      </p:sp>
      <p:sp>
        <p:nvSpPr>
          <p:cNvPr id="6168" name="TextBox 20"/>
          <p:cNvSpPr txBox="1">
            <a:spLocks noChangeArrowheads="1"/>
          </p:cNvSpPr>
          <p:nvPr/>
        </p:nvSpPr>
        <p:spPr bwMode="auto">
          <a:xfrm>
            <a:off x="1843088" y="2100263"/>
            <a:ext cx="927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R</a:t>
            </a:r>
            <a:r>
              <a:rPr lang="en-US" baseline="30000"/>
              <a:t>(</a:t>
            </a:r>
            <a:r>
              <a:rPr lang="en-US" i="1" baseline="30000"/>
              <a:t>B</a:t>
            </a:r>
            <a:r>
              <a:rPr lang="en-US" baseline="30000"/>
              <a:t>,</a:t>
            </a:r>
            <a:r>
              <a:rPr lang="en-US" i="1" baseline="30000"/>
              <a:t>m</a:t>
            </a:r>
            <a:r>
              <a:rPr lang="en-US" baseline="30000"/>
              <a:t>)</a:t>
            </a:r>
            <a:r>
              <a:rPr lang="en-US"/>
              <a:t> =</a:t>
            </a:r>
            <a:endParaRPr lang="en-US" i="1" baseline="-25000"/>
          </a:p>
        </p:txBody>
      </p:sp>
      <p:sp>
        <p:nvSpPr>
          <p:cNvPr id="6169" name="TextBox 21"/>
          <p:cNvSpPr txBox="1">
            <a:spLocks noChangeArrowheads="1"/>
          </p:cNvSpPr>
          <p:nvPr/>
        </p:nvSpPr>
        <p:spPr bwMode="auto">
          <a:xfrm>
            <a:off x="2971800" y="1219200"/>
            <a:ext cx="35544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/>
              <a:t>n</a:t>
            </a:r>
            <a:r>
              <a:rPr lang="en-US" sz="1600" baseline="-25000"/>
              <a:t>1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2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3</a:t>
            </a:r>
            <a:r>
              <a:rPr lang="en-US" sz="1600"/>
              <a:t>          </a:t>
            </a:r>
            <a:r>
              <a:rPr lang="en-US" sz="1600" i="1"/>
              <a:t>n</a:t>
            </a:r>
            <a:r>
              <a:rPr lang="en-US" sz="1600" baseline="-25000"/>
              <a:t>4</a:t>
            </a:r>
            <a:r>
              <a:rPr lang="en-US" sz="1600"/>
              <a:t>           </a:t>
            </a:r>
            <a:r>
              <a:rPr lang="en-US" sz="1600" i="1"/>
              <a:t>n</a:t>
            </a:r>
            <a:r>
              <a:rPr lang="en-US" sz="1600" baseline="-25000"/>
              <a:t>5</a:t>
            </a:r>
          </a:p>
        </p:txBody>
      </p:sp>
      <p:sp>
        <p:nvSpPr>
          <p:cNvPr id="6170" name="Rectangle 22"/>
          <p:cNvSpPr>
            <a:spLocks noChangeArrowheads="1"/>
          </p:cNvSpPr>
          <p:nvPr/>
        </p:nvSpPr>
        <p:spPr bwMode="auto">
          <a:xfrm>
            <a:off x="533400" y="2800350"/>
            <a:ext cx="3048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1828800">
              <a:spcAft>
                <a:spcPts val="600"/>
              </a:spcAft>
            </a:pPr>
            <a:r>
              <a:rPr lang="en-US" sz="2000">
                <a:solidFill>
                  <a:srgbClr val="000000"/>
                </a:solidFill>
              </a:rPr>
              <a:t>Rank difference score:</a:t>
            </a:r>
            <a:endParaRPr 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Differential rank conservation of the MAPK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0" y="2057400"/>
            <a:ext cx="35814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0660" name="Picture 7" descr="delta_hists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0" y="1600200"/>
            <a:ext cx="90678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/>
          <p:cNvSpPr/>
          <p:nvPr/>
        </p:nvSpPr>
        <p:spPr>
          <a:xfrm>
            <a:off x="2199168" y="1536283"/>
            <a:ext cx="4343400" cy="4441453"/>
          </a:xfrm>
          <a:prstGeom prst="donut">
            <a:avLst>
              <a:gd name="adj" fmla="val 637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Systems biology enables advanced cancer research</a:t>
            </a:r>
          </a:p>
        </p:txBody>
      </p:sp>
      <p:sp>
        <p:nvSpPr>
          <p:cNvPr id="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4</a:t>
            </a:r>
            <a:endParaRPr lang="en-US" sz="1600" dirty="0"/>
          </a:p>
        </p:txBody>
      </p:sp>
      <p:pic>
        <p:nvPicPr>
          <p:cNvPr id="18434" name="Picture 2" descr="http://www.mathworks.com/help/toolbox/images/tiss_orig_cmy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368" y="255359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www.eastcorkphysio.ie/images/the_human_bod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368" y="1219200"/>
            <a:ext cx="1143000" cy="118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084" y="4077590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33353">
            <a:off x="3654552" y="5971835"/>
            <a:ext cx="1325799" cy="6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91648">
            <a:off x="3218433" y="5655777"/>
            <a:ext cx="1295400" cy="41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" name="Down Arrow 16383"/>
          <p:cNvSpPr/>
          <p:nvPr/>
        </p:nvSpPr>
        <p:spPr>
          <a:xfrm>
            <a:off x="1290084" y="1536283"/>
            <a:ext cx="228600" cy="4441453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04800" y="1313608"/>
            <a:ext cx="2585484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Reductionist biology: 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provide a “parts list” for biological systems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782025" y="1640917"/>
            <a:ext cx="1177685" cy="3745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Organism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433084" y="2732576"/>
            <a:ext cx="1177685" cy="64698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Organs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&amp; Tissues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585484" y="4343802"/>
            <a:ext cx="836359" cy="3745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Cells</a:t>
            </a:r>
          </a:p>
        </p:txBody>
      </p:sp>
      <p:pic>
        <p:nvPicPr>
          <p:cNvPr id="8194" name="Picture 2" descr="http://upload.wikimedia.org/wikipedia/commons/5/50/Bak_protein.pn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8630" y="5359210"/>
            <a:ext cx="808550" cy="93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3064698" y="5181600"/>
            <a:ext cx="2580204" cy="64698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DNA structure/sequence, genes, proteins, etc.</a:t>
            </a:r>
          </a:p>
        </p:txBody>
      </p:sp>
    </p:spTree>
    <p:extLst>
      <p:ext uri="{BB962C8B-B14F-4D97-AF65-F5344CB8AC3E}">
        <p14:creationId xmlns:p14="http://schemas.microsoft.com/office/powerpoint/2010/main" val="3924662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9"/>
          <p:cNvSpPr/>
          <p:nvPr/>
        </p:nvSpPr>
        <p:spPr>
          <a:xfrm>
            <a:off x="2199168" y="1536283"/>
            <a:ext cx="4343400" cy="4441453"/>
          </a:xfrm>
          <a:prstGeom prst="donut">
            <a:avLst>
              <a:gd name="adj" fmla="val 637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63563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Systems biology enables advanced cancer research</a:t>
            </a:r>
          </a:p>
        </p:txBody>
      </p:sp>
      <p:sp>
        <p:nvSpPr>
          <p:cNvPr id="5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4</a:t>
            </a:r>
            <a:endParaRPr lang="en-US" sz="1600" dirty="0"/>
          </a:p>
        </p:txBody>
      </p:sp>
      <p:pic>
        <p:nvPicPr>
          <p:cNvPr id="18434" name="Picture 2" descr="http://www.mathworks.com/help/toolbox/images/tiss_orig_cmy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368" y="255359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www.eastcorkphysio.ie/images/the_human_bod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368" y="1219200"/>
            <a:ext cx="1143000" cy="118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084" y="4077590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33353">
            <a:off x="3654552" y="5971835"/>
            <a:ext cx="1325799" cy="6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91648">
            <a:off x="3218433" y="5655777"/>
            <a:ext cx="1295400" cy="412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4368" y="4122274"/>
            <a:ext cx="1143000" cy="781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707" y="2629790"/>
            <a:ext cx="937861" cy="69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7107" y="3071188"/>
            <a:ext cx="714305" cy="54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" name="Down Arrow 16383"/>
          <p:cNvSpPr/>
          <p:nvPr/>
        </p:nvSpPr>
        <p:spPr>
          <a:xfrm>
            <a:off x="1290084" y="1536283"/>
            <a:ext cx="228600" cy="4441453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Down Arrow 132"/>
          <p:cNvSpPr/>
          <p:nvPr/>
        </p:nvSpPr>
        <p:spPr>
          <a:xfrm flipV="1">
            <a:off x="7309884" y="1530504"/>
            <a:ext cx="228600" cy="4441453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04800" y="1313608"/>
            <a:ext cx="2585484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Reductionist biology: 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provide a “parts list” for biological systems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782025" y="1640917"/>
            <a:ext cx="1177685" cy="3745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Organism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433084" y="2732576"/>
            <a:ext cx="1177685" cy="64698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Organs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&amp; Tissues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585484" y="4343802"/>
            <a:ext cx="836359" cy="3745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Cells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176284" y="4329709"/>
            <a:ext cx="1127185" cy="374571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Networks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47684" y="2895600"/>
            <a:ext cx="1371600" cy="365760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Phenotypes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985707" y="5037883"/>
            <a:ext cx="2761345" cy="124950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Integrative biology: 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interactions among all components analyzed to determine global effects</a:t>
            </a:r>
          </a:p>
        </p:txBody>
      </p:sp>
      <p:pic>
        <p:nvPicPr>
          <p:cNvPr id="8194" name="Picture 2" descr="http://upload.wikimedia.org/wikipedia/commons/5/50/Bak_protein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8630" y="5359210"/>
            <a:ext cx="808550" cy="93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3064698" y="5181600"/>
            <a:ext cx="2580204" cy="64698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DNA structure/sequence, genes, proteins, etc.</a:t>
            </a:r>
          </a:p>
        </p:txBody>
      </p:sp>
    </p:spTree>
    <p:extLst>
      <p:ext uri="{BB962C8B-B14F-4D97-AF65-F5344CB8AC3E}">
        <p14:creationId xmlns:p14="http://schemas.microsoft.com/office/powerpoint/2010/main" val="2318317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pc="-100" dirty="0" smtClean="0"/>
              <a:t>In </a:t>
            </a:r>
            <a:r>
              <a:rPr lang="en-US" i="1" spc="-100" dirty="0" err="1" smtClean="0"/>
              <a:t>silico</a:t>
            </a:r>
            <a:r>
              <a:rPr lang="en-US" i="1" spc="-100" dirty="0" smtClean="0"/>
              <a:t> </a:t>
            </a:r>
            <a:r>
              <a:rPr lang="en-US" spc="-100" dirty="0" smtClean="0"/>
              <a:t>modeling: statistical and mechanistic approaches</a:t>
            </a:r>
          </a:p>
        </p:txBody>
      </p:sp>
      <p:pic>
        <p:nvPicPr>
          <p:cNvPr id="4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67" t="2134" r="9743" b="29240"/>
          <a:stretch/>
        </p:blipFill>
        <p:spPr bwMode="auto">
          <a:xfrm>
            <a:off x="881331" y="2235644"/>
            <a:ext cx="2096296" cy="30291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937"/>
          <a:stretch>
            <a:fillRect/>
          </a:stretch>
        </p:blipFill>
        <p:spPr bwMode="auto">
          <a:xfrm rot="16200000">
            <a:off x="2650546" y="2548077"/>
            <a:ext cx="1152144" cy="311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/>
          <p:cNvSpPr txBox="1"/>
          <p:nvPr/>
        </p:nvSpPr>
        <p:spPr>
          <a:xfrm>
            <a:off x="1333346" y="146635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Normal cell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90163" y="1466354"/>
            <a:ext cx="1053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Tumor cell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812329" y="2008855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2750857" y="2016170"/>
            <a:ext cx="274320" cy="3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528865" y="3535903"/>
            <a:ext cx="2743199" cy="3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rot="5400000">
            <a:off x="892769" y="3360690"/>
            <a:ext cx="2029968" cy="276482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100000">
                <a:schemeClr val="accent1">
                  <a:tint val="44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846" y="1387015"/>
            <a:ext cx="4445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724" y="1380609"/>
            <a:ext cx="420687" cy="420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 Placeholder 336"/>
          <p:cNvSpPr txBox="1">
            <a:spLocks/>
          </p:cNvSpPr>
          <p:nvPr/>
        </p:nvSpPr>
        <p:spPr bwMode="auto">
          <a:xfrm>
            <a:off x="8686800" y="6486525"/>
            <a:ext cx="4572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19100" indent="-382588" eaLnBrk="0" hangingPunct="0">
              <a:buClr>
                <a:schemeClr val="accent1"/>
              </a:buClr>
              <a:buSzPct val="80000"/>
            </a:pPr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8" name="Picture 17" descr="wholenetwork_plus_subnet_wbg6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09800" y="4386485"/>
            <a:ext cx="1569764" cy="17948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923" y="4157885"/>
            <a:ext cx="2024619" cy="151038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09600" y="2883988"/>
            <a:ext cx="2985622" cy="101138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Statistical models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b="1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inferred networks</a:t>
            </a:r>
            <a:r>
              <a:rPr lang="en-US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derived from high-throughput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ice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204D84"/>
    </a:dk2>
    <a:lt2>
      <a:srgbClr val="F9EDE3"/>
    </a:lt2>
    <a:accent1>
      <a:srgbClr val="4F81BD"/>
    </a:accent1>
    <a:accent2>
      <a:srgbClr val="B20000"/>
    </a:accent2>
    <a:accent3>
      <a:srgbClr val="9BBB59"/>
    </a:accent3>
    <a:accent4>
      <a:srgbClr val="FFC000"/>
    </a:accent4>
    <a:accent5>
      <a:srgbClr val="204D84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31292</TotalTime>
  <Words>6086</Words>
  <Application>Microsoft Office PowerPoint</Application>
  <PresentationFormat>On-screen Show (4:3)</PresentationFormat>
  <Paragraphs>1044</Paragraphs>
  <Slides>67</Slides>
  <Notes>60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1_pricelab</vt:lpstr>
      <vt:lpstr>Equation</vt:lpstr>
      <vt:lpstr>Identifying and Modeling Perturbed Networks in Cancer through Statistical and Constraint-based Analysis</vt:lpstr>
      <vt:lpstr>Background &amp; Significance</vt:lpstr>
      <vt:lpstr>Glioblastoma multiforme: most lethal brain cancer</vt:lpstr>
      <vt:lpstr>Cancer is a highly complex disease</vt:lpstr>
      <vt:lpstr>Cancer is a highly complex disease</vt:lpstr>
      <vt:lpstr>Altered metabolism critical in cancer development</vt:lpstr>
      <vt:lpstr>Systems biology enables advanced cancer research</vt:lpstr>
      <vt:lpstr>Systems biology enables advanced cancer research</vt:lpstr>
      <vt:lpstr>In silico modeling: statistical and mechanistic approaches</vt:lpstr>
      <vt:lpstr>In silico modeling: statistical and mechanistic approaches</vt:lpstr>
      <vt:lpstr>In silico modeling: statistical and mechanistic approaches</vt:lpstr>
      <vt:lpstr>Specific Aims</vt:lpstr>
      <vt:lpstr>Specific Aim 1: Develop tools for network-based analysis of high-throughput expression data in cancer and other diseases</vt:lpstr>
      <vt:lpstr>Genes interact in biological networks to cause disease</vt:lpstr>
      <vt:lpstr>Genes interact in biological networks to cause disease</vt:lpstr>
      <vt:lpstr>Assessing combinatorial interactions in networks</vt:lpstr>
      <vt:lpstr>Assessing combinatorial interactions in networks</vt:lpstr>
      <vt:lpstr>DIRAC identifies tightly &amp; loosely regulated networks</vt:lpstr>
      <vt:lpstr>DIRAC identifies tightly &amp; loosely regulated networks</vt:lpstr>
      <vt:lpstr>DIRAC identifies tightly &amp; loosely regulated networks</vt:lpstr>
      <vt:lpstr>DIRAC identifies tightly &amp; loosely regulated networks</vt:lpstr>
      <vt:lpstr>Networks exhibit differential regulation between states</vt:lpstr>
      <vt:lpstr>Networks exhibit differential regulation between states</vt:lpstr>
      <vt:lpstr>Networks tend to be degregulated in disase</vt:lpstr>
      <vt:lpstr>Networks tend to be deregulated in disase</vt:lpstr>
      <vt:lpstr>Average network conservation estimates global regulation</vt:lpstr>
      <vt:lpstr>Average network conservation estimates global regulation</vt:lpstr>
      <vt:lpstr>Trend of lower conservation with malignancy persists</vt:lpstr>
      <vt:lpstr>DIRAC identifies variably expressed networks</vt:lpstr>
      <vt:lpstr>DIRAC identifies variably expressed networks</vt:lpstr>
      <vt:lpstr>DIRAC classification is comparable to other methods</vt:lpstr>
      <vt:lpstr>DIRAC offers several advantageous features</vt:lpstr>
      <vt:lpstr>Learning new networks to improve DIRAC performance</vt:lpstr>
      <vt:lpstr>Learning new networks to improve DIRAC performance</vt:lpstr>
      <vt:lpstr>Comparative analysis of network families with RXA</vt:lpstr>
      <vt:lpstr>Comparative analysis of network families with RXA</vt:lpstr>
      <vt:lpstr>Summary of Specific Aim 1</vt:lpstr>
      <vt:lpstr>Specific Aim 2: Reconstruct the first genome-scale metabolic network for glioblastoma multiforme</vt:lpstr>
      <vt:lpstr>Human Recon 1 represents a global knowledgebase</vt:lpstr>
      <vt:lpstr>Metabolic activity varies between tissue and cell types</vt:lpstr>
      <vt:lpstr>Metabolic activity varies between tissue and cell types</vt:lpstr>
      <vt:lpstr>Global to tissue-specific metabolic networks with MBA</vt:lpstr>
      <vt:lpstr>Reconstructing the genome-scale GBM metabolic network</vt:lpstr>
      <vt:lpstr>Metabolomics profiling of GBM will aid model refinement</vt:lpstr>
      <vt:lpstr>Simulating and evaluating GBM network model</vt:lpstr>
      <vt:lpstr>Simulating and evaluating GBM network model</vt:lpstr>
      <vt:lpstr>Summary of Specific Aim 2</vt:lpstr>
      <vt:lpstr>Specific Aim 3: Provide mechanistic and functional context for high-throughput mutation and expression data in GBM using the metabolic model</vt:lpstr>
      <vt:lpstr>Identifying perturbed metabolic pathways in GBM</vt:lpstr>
      <vt:lpstr>Investigating mutations in GBM using the model</vt:lpstr>
      <vt:lpstr>Investigating mutations in GBM using the model</vt:lpstr>
      <vt:lpstr>Summary of Specific Aim 3</vt:lpstr>
      <vt:lpstr>Plan for Completion of Thesis</vt:lpstr>
      <vt:lpstr>Projected timeline</vt:lpstr>
      <vt:lpstr>Expected publications</vt:lpstr>
      <vt:lpstr>Expected publications</vt:lpstr>
      <vt:lpstr>Acknowledgments</vt:lpstr>
      <vt:lpstr>Mapping expression of genes into networks</vt:lpstr>
      <vt:lpstr>Rank template: expected network ranking for a phenotype</vt:lpstr>
      <vt:lpstr>Rank matching scores</vt:lpstr>
      <vt:lpstr>Rank conservation index</vt:lpstr>
      <vt:lpstr>Network rank conservation in a single phenotype</vt:lpstr>
      <vt:lpstr>Network rank conservation in a single phenotype</vt:lpstr>
      <vt:lpstr>Tightly regulated and differentially regulated networks</vt:lpstr>
      <vt:lpstr>Rank difference scores for discriminating samples</vt:lpstr>
      <vt:lpstr>Differential rank conservation across phenotypes</vt:lpstr>
      <vt:lpstr>Differential rank conservation of the MAPK network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Eddy</dc:creator>
  <cp:lastModifiedBy>James Eddy</cp:lastModifiedBy>
  <cp:revision>231</cp:revision>
  <dcterms:created xsi:type="dcterms:W3CDTF">2008-09-22T18:51:55Z</dcterms:created>
  <dcterms:modified xsi:type="dcterms:W3CDTF">2011-05-24T14:46:00Z</dcterms:modified>
</cp:coreProperties>
</file>